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404" r:id="rId2"/>
    <p:sldId id="418" r:id="rId3"/>
    <p:sldId id="381" r:id="rId4"/>
    <p:sldId id="376" r:id="rId5"/>
    <p:sldId id="382" r:id="rId6"/>
    <p:sldId id="384" r:id="rId7"/>
    <p:sldId id="385" r:id="rId8"/>
    <p:sldId id="386" r:id="rId9"/>
    <p:sldId id="377" r:id="rId10"/>
    <p:sldId id="394" r:id="rId11"/>
    <p:sldId id="387" r:id="rId12"/>
    <p:sldId id="378" r:id="rId13"/>
    <p:sldId id="383" r:id="rId14"/>
    <p:sldId id="380" r:id="rId15"/>
    <p:sldId id="375" r:id="rId16"/>
    <p:sldId id="391" r:id="rId17"/>
    <p:sldId id="388" r:id="rId18"/>
    <p:sldId id="257" r:id="rId19"/>
    <p:sldId id="256" r:id="rId20"/>
    <p:sldId id="371" r:id="rId21"/>
    <p:sldId id="390" r:id="rId22"/>
    <p:sldId id="405" r:id="rId23"/>
    <p:sldId id="369" r:id="rId24"/>
    <p:sldId id="392" r:id="rId25"/>
    <p:sldId id="393" r:id="rId26"/>
    <p:sldId id="395" r:id="rId27"/>
    <p:sldId id="309" r:id="rId28"/>
    <p:sldId id="397" r:id="rId29"/>
    <p:sldId id="396" r:id="rId30"/>
    <p:sldId id="406" r:id="rId31"/>
    <p:sldId id="417" r:id="rId32"/>
    <p:sldId id="407" r:id="rId33"/>
    <p:sldId id="409" r:id="rId34"/>
    <p:sldId id="408" r:id="rId35"/>
    <p:sldId id="416" r:id="rId36"/>
    <p:sldId id="415" r:id="rId37"/>
    <p:sldId id="401" r:id="rId38"/>
    <p:sldId id="403" r:id="rId39"/>
    <p:sldId id="398" r:id="rId40"/>
    <p:sldId id="289" r:id="rId41"/>
    <p:sldId id="399" r:id="rId42"/>
    <p:sldId id="400" r:id="rId43"/>
    <p:sldId id="402" r:id="rId44"/>
    <p:sldId id="410" r:id="rId45"/>
    <p:sldId id="411" r:id="rId46"/>
    <p:sldId id="412" r:id="rId4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891"/>
    <a:srgbClr val="4EA6DC"/>
    <a:srgbClr val="E97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19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224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68D86-EFED-E14B-BD0F-D8428841E105}" type="datetimeFigureOut">
              <a:rPr lang="da-DK" smtClean="0"/>
              <a:t>07/10/2019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F7209-1608-414D-872F-A3330CDE2D0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302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 </a:t>
            </a:r>
            <a:r>
              <a:rPr lang="da-DK" dirty="0" err="1"/>
              <a:t>only</a:t>
            </a:r>
            <a:r>
              <a:rPr lang="da-DK" dirty="0"/>
              <a:t> is </a:t>
            </a:r>
            <a:r>
              <a:rPr lang="da-DK" dirty="0" err="1"/>
              <a:t>this</a:t>
            </a:r>
            <a:r>
              <a:rPr lang="da-DK" dirty="0"/>
              <a:t> a </a:t>
            </a:r>
            <a:r>
              <a:rPr lang="da-DK" dirty="0" err="1"/>
              <a:t>great</a:t>
            </a:r>
            <a:r>
              <a:rPr lang="da-DK" dirty="0"/>
              <a:t> </a:t>
            </a:r>
            <a:r>
              <a:rPr lang="da-DK" dirty="0" err="1"/>
              <a:t>movie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I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relate</a:t>
            </a:r>
            <a:r>
              <a:rPr lang="da-DK" dirty="0"/>
              <a:t> to the protagonist </a:t>
            </a:r>
            <a:r>
              <a:rPr lang="da-DK" dirty="0" err="1"/>
              <a:t>being</a:t>
            </a:r>
            <a:r>
              <a:rPr lang="da-DK" dirty="0"/>
              <a:t> a </a:t>
            </a:r>
            <a:r>
              <a:rPr lang="da-DK" dirty="0" err="1"/>
              <a:t>ginger</a:t>
            </a:r>
            <a:r>
              <a:rPr lang="da-DK" dirty="0"/>
              <a:t> and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30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maybe</a:t>
            </a:r>
            <a:r>
              <a:rPr lang="da-DK" dirty="0"/>
              <a:t> </a:t>
            </a:r>
            <a:r>
              <a:rPr lang="da-DK" dirty="0" err="1"/>
              <a:t>we're</a:t>
            </a:r>
            <a:r>
              <a:rPr lang="da-DK" dirty="0"/>
              <a:t> just </a:t>
            </a:r>
            <a:r>
              <a:rPr lang="da-DK" dirty="0" err="1"/>
              <a:t>tricking</a:t>
            </a:r>
            <a:r>
              <a:rPr lang="da-DK" dirty="0"/>
              <a:t> to </a:t>
            </a:r>
            <a:r>
              <a:rPr lang="da-DK" dirty="0" err="1"/>
              <a:t>pass</a:t>
            </a:r>
            <a:r>
              <a:rPr lang="da-DK" dirty="0"/>
              <a:t> the AI bar - </a:t>
            </a:r>
            <a:r>
              <a:rPr lang="da-DK" dirty="0" err="1"/>
              <a:t>maybe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live in a simulation - </a:t>
            </a:r>
            <a:r>
              <a:rPr lang="da-DK" dirty="0" err="1"/>
              <a:t>solipsism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391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studying</a:t>
            </a:r>
            <a:r>
              <a:rPr lang="da-DK" dirty="0"/>
              <a:t> computers and </a:t>
            </a:r>
            <a:r>
              <a:rPr lang="da-DK" dirty="0" err="1"/>
              <a:t>machines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learn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humans</a:t>
            </a:r>
            <a:r>
              <a:rPr lang="da-DK" dirty="0"/>
              <a:t>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deviances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have </a:t>
            </a:r>
            <a:r>
              <a:rPr lang="da-DK" dirty="0" err="1"/>
              <a:t>imagined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computer’s</a:t>
            </a:r>
            <a:r>
              <a:rPr lang="da-DK" dirty="0"/>
              <a:t> </a:t>
            </a:r>
            <a:r>
              <a:rPr lang="da-DK" dirty="0" err="1"/>
              <a:t>earliest</a:t>
            </a:r>
            <a:r>
              <a:rPr lang="da-DK" dirty="0"/>
              <a:t> </a:t>
            </a:r>
            <a:r>
              <a:rPr lang="da-DK" dirty="0" err="1"/>
              <a:t>achievements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in the domain of </a:t>
            </a:r>
            <a:r>
              <a:rPr lang="da-DK" dirty="0" err="1"/>
              <a:t>logical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, a </a:t>
            </a:r>
            <a:r>
              <a:rPr lang="da-DK" dirty="0" err="1"/>
              <a:t>capacity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held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made </a:t>
            </a:r>
            <a:r>
              <a:rPr lang="da-DK" dirty="0" err="1"/>
              <a:t>us</a:t>
            </a:r>
            <a:r>
              <a:rPr lang="da-DK" dirty="0"/>
              <a:t> most </a:t>
            </a:r>
            <a:r>
              <a:rPr lang="da-DK" dirty="0" err="1"/>
              <a:t>different</a:t>
            </a:r>
            <a:r>
              <a:rPr lang="da-DK" dirty="0"/>
              <a:t> from </a:t>
            </a:r>
            <a:r>
              <a:rPr lang="da-DK" dirty="0" err="1"/>
              <a:t>everything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 on the planet?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fly a plane and guide a missile </a:t>
            </a:r>
            <a:r>
              <a:rPr lang="da-DK" dirty="0" err="1"/>
              <a:t>before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ride a </a:t>
            </a:r>
            <a:r>
              <a:rPr lang="da-DK" dirty="0" err="1"/>
              <a:t>bike</a:t>
            </a:r>
            <a:r>
              <a:rPr lang="da-DK" dirty="0"/>
              <a:t>?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plausible </a:t>
            </a:r>
            <a:r>
              <a:rPr lang="da-DK" dirty="0" err="1"/>
              <a:t>preludes</a:t>
            </a:r>
            <a:r>
              <a:rPr lang="da-DK" dirty="0"/>
              <a:t> in the </a:t>
            </a:r>
            <a:r>
              <a:rPr lang="da-DK" dirty="0" err="1"/>
              <a:t>style</a:t>
            </a:r>
            <a:r>
              <a:rPr lang="da-DK" dirty="0"/>
              <a:t> of Bach </a:t>
            </a:r>
            <a:r>
              <a:rPr lang="da-DK" dirty="0" err="1"/>
              <a:t>before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plausible small talk?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translate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paraphrase</a:t>
            </a:r>
            <a:r>
              <a:rPr lang="da-DK" dirty="0"/>
              <a:t>?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spin </a:t>
            </a:r>
            <a:r>
              <a:rPr lang="da-DK" dirty="0" err="1"/>
              <a:t>half-discernible</a:t>
            </a:r>
            <a:r>
              <a:rPr lang="da-DK" dirty="0"/>
              <a:t> essays on </a:t>
            </a:r>
            <a:r>
              <a:rPr lang="da-DK" dirty="0" err="1"/>
              <a:t>postmodern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a </a:t>
            </a:r>
            <a:r>
              <a:rPr lang="da-DK" dirty="0" err="1"/>
              <a:t>chair</a:t>
            </a:r>
            <a:r>
              <a:rPr lang="da-DK" dirty="0"/>
              <a:t> and </a:t>
            </a:r>
            <a:r>
              <a:rPr lang="da-DK" dirty="0" err="1"/>
              <a:t>say</a:t>
            </a:r>
            <a:r>
              <a:rPr lang="da-DK" dirty="0"/>
              <a:t>, as most </a:t>
            </a:r>
            <a:r>
              <a:rPr lang="da-DK" dirty="0" err="1"/>
              <a:t>toddlers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, “</a:t>
            </a:r>
            <a:r>
              <a:rPr lang="da-DK" dirty="0" err="1"/>
              <a:t>chair</a:t>
            </a:r>
            <a:r>
              <a:rPr lang="da-DK" dirty="0"/>
              <a:t>”?</a:t>
            </a:r>
          </a:p>
          <a:p>
            <a:endParaRPr lang="da-DK" dirty="0"/>
          </a:p>
          <a:p>
            <a:r>
              <a:rPr lang="da-DK" dirty="0"/>
              <a:t>As computers have mastered </a:t>
            </a:r>
            <a:r>
              <a:rPr lang="da-DK" dirty="0" err="1"/>
              <a:t>rarefied</a:t>
            </a:r>
            <a:r>
              <a:rPr lang="da-DK" dirty="0"/>
              <a:t> domains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thought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uniquely</a:t>
            </a:r>
            <a:r>
              <a:rPr lang="da-DK" dirty="0"/>
              <a:t> human,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simultaneously</a:t>
            </a:r>
            <a:r>
              <a:rPr lang="da-DK" dirty="0"/>
              <a:t> have </a:t>
            </a:r>
            <a:r>
              <a:rPr lang="da-DK" dirty="0" err="1"/>
              <a:t>failed</a:t>
            </a:r>
            <a:r>
              <a:rPr lang="da-DK" dirty="0"/>
              <a:t> to master the </a:t>
            </a:r>
            <a:r>
              <a:rPr lang="da-DK" dirty="0" err="1"/>
              <a:t>ground-floor</a:t>
            </a:r>
            <a:r>
              <a:rPr lang="da-DK" dirty="0"/>
              <a:t> basics of the human </a:t>
            </a:r>
            <a:r>
              <a:rPr lang="da-DK" dirty="0" err="1"/>
              <a:t>experience</a:t>
            </a:r>
            <a:r>
              <a:rPr lang="da-DK" dirty="0"/>
              <a:t>—</a:t>
            </a:r>
            <a:r>
              <a:rPr lang="da-DK" dirty="0" err="1"/>
              <a:t>spatial</a:t>
            </a:r>
            <a:r>
              <a:rPr lang="da-DK" dirty="0"/>
              <a:t> </a:t>
            </a:r>
            <a:r>
              <a:rPr lang="da-DK" dirty="0" err="1"/>
              <a:t>orientation</a:t>
            </a:r>
            <a:r>
              <a:rPr lang="da-DK" dirty="0"/>
              <a:t>,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recognition</a:t>
            </a:r>
            <a:r>
              <a:rPr lang="da-DK" dirty="0"/>
              <a:t>, 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, adaptive </a:t>
            </a:r>
            <a:r>
              <a:rPr lang="da-DK" dirty="0" err="1"/>
              <a:t>goal-setting</a:t>
            </a:r>
            <a:r>
              <a:rPr lang="da-DK" dirty="0"/>
              <a:t>—and in so </a:t>
            </a:r>
            <a:r>
              <a:rPr lang="da-DK" dirty="0" err="1"/>
              <a:t>doing</a:t>
            </a:r>
            <a:r>
              <a:rPr lang="da-DK" dirty="0"/>
              <a:t>, have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impressive</a:t>
            </a:r>
            <a:r>
              <a:rPr lang="da-DK" dirty="0"/>
              <a:t>, </a:t>
            </a:r>
            <a:r>
              <a:rPr lang="da-DK" dirty="0" err="1"/>
              <a:t>computationally</a:t>
            </a:r>
            <a:r>
              <a:rPr lang="da-DK" dirty="0"/>
              <a:t> and </a:t>
            </a:r>
            <a:r>
              <a:rPr lang="da-DK" dirty="0" err="1"/>
              <a:t>otherwise</a:t>
            </a:r>
            <a:r>
              <a:rPr lang="da-DK" dirty="0"/>
              <a:t>, </a:t>
            </a:r>
            <a:r>
              <a:rPr lang="da-DK" dirty="0" err="1"/>
              <a:t>such</a:t>
            </a:r>
            <a:r>
              <a:rPr lang="da-DK" dirty="0"/>
              <a:t> </a:t>
            </a:r>
            <a:r>
              <a:rPr lang="da-DK" dirty="0" err="1"/>
              <a:t>minute</a:t>
            </a:r>
            <a:r>
              <a:rPr lang="da-DK" dirty="0"/>
              <a:t>-to-</a:t>
            </a:r>
            <a:r>
              <a:rPr lang="da-DK" dirty="0" err="1"/>
              <a:t>minute</a:t>
            </a:r>
            <a:r>
              <a:rPr lang="da-DK" dirty="0"/>
              <a:t> </a:t>
            </a:r>
            <a:r>
              <a:rPr lang="da-DK" dirty="0" err="1"/>
              <a:t>fundamentals</a:t>
            </a:r>
            <a:r>
              <a:rPr lang="da-DK" dirty="0"/>
              <a:t> </a:t>
            </a:r>
            <a:r>
              <a:rPr lang="da-DK" dirty="0" err="1"/>
              <a:t>truly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forget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impressive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. Computers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reminding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251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Hugh </a:t>
            </a:r>
            <a:r>
              <a:rPr lang="da-DK" dirty="0" err="1"/>
              <a:t>Loebner</a:t>
            </a:r>
            <a:r>
              <a:rPr lang="da-DK" dirty="0"/>
              <a:t> </a:t>
            </a:r>
            <a:r>
              <a:rPr lang="da-DK" dirty="0" err="1"/>
              <a:t>sadly</a:t>
            </a:r>
            <a:r>
              <a:rPr lang="da-DK" dirty="0"/>
              <a:t> </a:t>
            </a:r>
            <a:r>
              <a:rPr lang="da-DK" dirty="0" err="1"/>
              <a:t>passed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in December 2016 and it </a:t>
            </a:r>
            <a:r>
              <a:rPr lang="da-DK" dirty="0" err="1"/>
              <a:t>appears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, the </a:t>
            </a:r>
            <a:r>
              <a:rPr lang="da-DK" dirty="0" err="1"/>
              <a:t>sponsorship</a:t>
            </a:r>
            <a:r>
              <a:rPr lang="da-DK" dirty="0"/>
              <a:t> </a:t>
            </a:r>
            <a:r>
              <a:rPr lang="da-DK" dirty="0" err="1"/>
              <a:t>money</a:t>
            </a:r>
            <a:r>
              <a:rPr lang="da-DK" dirty="0"/>
              <a:t> for the event has </a:t>
            </a:r>
            <a:r>
              <a:rPr lang="da-DK" dirty="0" err="1"/>
              <a:t>stopped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91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Music - is a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language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362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Google </a:t>
            </a:r>
            <a:r>
              <a:rPr lang="da-DK" dirty="0" err="1"/>
              <a:t>Duplex</a:t>
            </a:r>
            <a:r>
              <a:rPr lang="da-DK" dirty="0"/>
              <a:t>,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impressive</a:t>
            </a:r>
            <a:r>
              <a:rPr lang="da-DK" dirty="0"/>
              <a:t> at the </a:t>
            </a:r>
            <a:r>
              <a:rPr lang="da-DK" dirty="0" err="1"/>
              <a:t>highly</a:t>
            </a:r>
            <a:r>
              <a:rPr lang="da-DK" dirty="0"/>
              <a:t> </a:t>
            </a:r>
            <a:r>
              <a:rPr lang="da-DK" dirty="0" err="1"/>
              <a:t>constrained</a:t>
            </a:r>
            <a:r>
              <a:rPr lang="da-DK" dirty="0"/>
              <a:t> </a:t>
            </a:r>
            <a:r>
              <a:rPr lang="da-DK" dirty="0" err="1"/>
              <a:t>task</a:t>
            </a:r>
            <a:r>
              <a:rPr lang="da-DK" dirty="0"/>
              <a:t> of reservation booking, is </a:t>
            </a:r>
            <a:r>
              <a:rPr lang="da-DK" dirty="0" err="1"/>
              <a:t>nowhere</a:t>
            </a:r>
            <a:r>
              <a:rPr lang="da-DK" dirty="0"/>
              <a:t> </a:t>
            </a:r>
            <a:r>
              <a:rPr lang="da-DK" dirty="0" err="1"/>
              <a:t>near</a:t>
            </a:r>
            <a:r>
              <a:rPr lang="da-DK" dirty="0"/>
              <a:t> </a:t>
            </a:r>
            <a:r>
              <a:rPr lang="da-DK" dirty="0" err="1"/>
              <a:t>worthy</a:t>
            </a:r>
            <a:r>
              <a:rPr lang="da-DK" dirty="0"/>
              <a:t> of </a:t>
            </a:r>
            <a:r>
              <a:rPr lang="da-DK" dirty="0" err="1"/>
              <a:t>hysterical</a:t>
            </a:r>
            <a:r>
              <a:rPr lang="da-DK" dirty="0"/>
              <a:t> </a:t>
            </a:r>
            <a:r>
              <a:rPr lang="da-DK" dirty="0" err="1"/>
              <a:t>headlines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“Google </a:t>
            </a:r>
            <a:r>
              <a:rPr lang="da-DK" dirty="0" err="1"/>
              <a:t>Duplex</a:t>
            </a:r>
            <a:r>
              <a:rPr lang="da-DK" dirty="0"/>
              <a:t> beat the </a:t>
            </a:r>
            <a:r>
              <a:rPr lang="da-DK" dirty="0" err="1"/>
              <a:t>Turing</a:t>
            </a:r>
            <a:r>
              <a:rPr lang="da-DK" dirty="0"/>
              <a:t> Test: Are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doomed</a:t>
            </a:r>
            <a:r>
              <a:rPr lang="da-DK" dirty="0"/>
              <a:t>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8250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Sophia, a </a:t>
            </a:r>
            <a:r>
              <a:rPr lang="da-DK" dirty="0" err="1"/>
              <a:t>mash</a:t>
            </a:r>
            <a:r>
              <a:rPr lang="da-DK" dirty="0"/>
              <a:t>-up of </a:t>
            </a:r>
            <a:r>
              <a:rPr lang="da-DK" dirty="0" err="1"/>
              <a:t>humanoid</a:t>
            </a:r>
            <a:r>
              <a:rPr lang="da-DK" dirty="0"/>
              <a:t> hardware and open-source software,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decried</a:t>
            </a:r>
            <a:r>
              <a:rPr lang="da-DK" dirty="0"/>
              <a:t> as a </a:t>
            </a:r>
            <a:r>
              <a:rPr lang="da-DK" dirty="0" err="1"/>
              <a:t>parlor</a:t>
            </a:r>
            <a:r>
              <a:rPr lang="da-DK" dirty="0"/>
              <a:t> trick, a </a:t>
            </a:r>
            <a:r>
              <a:rPr lang="da-DK" dirty="0" err="1"/>
              <a:t>socio-political</a:t>
            </a:r>
            <a:r>
              <a:rPr lang="da-DK" dirty="0"/>
              <a:t> </a:t>
            </a:r>
            <a:r>
              <a:rPr lang="da-DK" dirty="0" err="1"/>
              <a:t>minefield</a:t>
            </a:r>
            <a:r>
              <a:rPr lang="da-DK" dirty="0"/>
              <a:t>, and “</a:t>
            </a:r>
            <a:r>
              <a:rPr lang="da-DK" dirty="0" err="1"/>
              <a:t>complete</a:t>
            </a:r>
            <a:r>
              <a:rPr lang="da-DK" dirty="0"/>
              <a:t> b——t;” </a:t>
            </a:r>
            <a:r>
              <a:rPr lang="da-DK" dirty="0" err="1"/>
              <a:t>she</a:t>
            </a:r>
            <a:r>
              <a:rPr lang="da-DK" dirty="0"/>
              <a:t> is not, as her </a:t>
            </a:r>
            <a:r>
              <a:rPr lang="da-DK" dirty="0" err="1"/>
              <a:t>creator</a:t>
            </a:r>
            <a:r>
              <a:rPr lang="da-DK" dirty="0"/>
              <a:t> </a:t>
            </a:r>
            <a:r>
              <a:rPr lang="da-DK" dirty="0" err="1"/>
              <a:t>boldly</a:t>
            </a:r>
            <a:r>
              <a:rPr lang="da-DK" dirty="0"/>
              <a:t> </a:t>
            </a:r>
            <a:r>
              <a:rPr lang="da-DK" dirty="0" err="1"/>
              <a:t>claimed</a:t>
            </a:r>
            <a:r>
              <a:rPr lang="da-DK" dirty="0"/>
              <a:t>, “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alive</a:t>
            </a:r>
            <a:r>
              <a:rPr lang="da-DK" dirty="0"/>
              <a:t>,” nor </a:t>
            </a:r>
            <a:r>
              <a:rPr lang="da-DK" dirty="0" err="1"/>
              <a:t>anywhere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to </a:t>
            </a:r>
            <a:r>
              <a:rPr lang="da-DK" dirty="0" err="1"/>
              <a:t>sentient</a:t>
            </a:r>
            <a:r>
              <a:rPr lang="da-DK" dirty="0"/>
              <a:t>. (This </a:t>
            </a:r>
            <a:r>
              <a:rPr lang="da-DK" dirty="0" err="1"/>
              <a:t>didn’t</a:t>
            </a:r>
            <a:r>
              <a:rPr lang="da-DK" dirty="0"/>
              <a:t> stop the </a:t>
            </a:r>
            <a:r>
              <a:rPr lang="da-DK" dirty="0" err="1"/>
              <a:t>company</a:t>
            </a:r>
            <a:r>
              <a:rPr lang="da-DK" dirty="0"/>
              <a:t> from </a:t>
            </a:r>
            <a:r>
              <a:rPr lang="da-DK" dirty="0" err="1"/>
              <a:t>raising</a:t>
            </a:r>
            <a:r>
              <a:rPr lang="da-DK" dirty="0"/>
              <a:t> $36 million in 60 </a:t>
            </a:r>
            <a:r>
              <a:rPr lang="da-DK" dirty="0" err="1"/>
              <a:t>seconds</a:t>
            </a:r>
            <a:r>
              <a:rPr lang="da-DK" dirty="0"/>
              <a:t> to </a:t>
            </a:r>
            <a:r>
              <a:rPr lang="da-DK" dirty="0" err="1"/>
              <a:t>build</a:t>
            </a:r>
            <a:r>
              <a:rPr lang="da-DK" dirty="0"/>
              <a:t> AGI).</a:t>
            </a:r>
          </a:p>
          <a:p>
            <a:endParaRPr lang="da-DK" dirty="0"/>
          </a:p>
          <a:p>
            <a:r>
              <a:rPr lang="da-DK" dirty="0" err="1"/>
              <a:t>wowowow</a:t>
            </a:r>
            <a:r>
              <a:rPr lang="da-DK" dirty="0"/>
              <a:t> - </a:t>
            </a:r>
            <a:r>
              <a:rPr lang="da-DK" dirty="0" err="1"/>
              <a:t>wait</a:t>
            </a:r>
            <a:r>
              <a:rPr lang="da-DK" dirty="0"/>
              <a:t> </a:t>
            </a:r>
            <a:r>
              <a:rPr lang="da-DK" dirty="0" err="1"/>
              <a:t>wait</a:t>
            </a:r>
            <a:r>
              <a:rPr lang="da-DK" dirty="0"/>
              <a:t> </a:t>
            </a:r>
            <a:r>
              <a:rPr lang="da-DK" dirty="0" err="1"/>
              <a:t>wait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201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Fun Note On AI</a:t>
            </a:r>
          </a:p>
          <a:p>
            <a:r>
              <a:rPr lang="da-DK" dirty="0"/>
              <a:t>-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west</a:t>
            </a:r>
            <a:r>
              <a:rPr lang="da-DK" dirty="0"/>
              <a:t> </a:t>
            </a:r>
            <a:r>
              <a:rPr lang="da-DK" dirty="0" err="1"/>
              <a:t>that’s</a:t>
            </a:r>
            <a:r>
              <a:rPr lang="da-DK" dirty="0"/>
              <a:t> sold on the </a:t>
            </a:r>
            <a:r>
              <a:rPr lang="da-DK" dirty="0" err="1"/>
              <a:t>terminator</a:t>
            </a:r>
            <a:r>
              <a:rPr lang="da-DK" dirty="0"/>
              <a:t> </a:t>
            </a:r>
            <a:r>
              <a:rPr lang="da-DK" dirty="0" err="1"/>
              <a:t>scare</a:t>
            </a:r>
            <a:r>
              <a:rPr lang="da-DK" dirty="0"/>
              <a:t> of AI, In the East the </a:t>
            </a:r>
            <a:r>
              <a:rPr lang="da-DK" dirty="0" err="1"/>
              <a:t>culture</a:t>
            </a:r>
            <a:r>
              <a:rPr lang="da-DK" dirty="0"/>
              <a:t> looks </a:t>
            </a:r>
            <a:r>
              <a:rPr lang="da-DK" dirty="0" err="1"/>
              <a:t>much</a:t>
            </a:r>
            <a:r>
              <a:rPr lang="da-DK" dirty="0"/>
              <a:t> more </a:t>
            </a:r>
            <a:r>
              <a:rPr lang="da-DK" dirty="0" err="1"/>
              <a:t>brightly</a:t>
            </a:r>
            <a:r>
              <a:rPr lang="da-DK" dirty="0"/>
              <a:t> at it as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is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around</a:t>
            </a:r>
            <a:r>
              <a:rPr lang="da-DK" dirty="0"/>
              <a:t> (</a:t>
            </a:r>
            <a:r>
              <a:rPr lang="da-DK" dirty="0" err="1"/>
              <a:t>Ghost</a:t>
            </a:r>
            <a:r>
              <a:rPr lang="da-DK" dirty="0"/>
              <a:t> in </a:t>
            </a:r>
            <a:r>
              <a:rPr lang="da-DK" dirty="0" err="1"/>
              <a:t>THe</a:t>
            </a:r>
            <a:r>
              <a:rPr lang="da-DK" dirty="0"/>
              <a:t> Shell, Akira etc.)</a:t>
            </a:r>
          </a:p>
          <a:p>
            <a:endParaRPr lang="da-DK" dirty="0"/>
          </a:p>
          <a:p>
            <a:r>
              <a:rPr lang="da-DK" dirty="0" err="1"/>
              <a:t>Talked</a:t>
            </a:r>
            <a:r>
              <a:rPr lang="da-DK" dirty="0"/>
              <a:t> to </a:t>
            </a:r>
            <a:r>
              <a:rPr lang="da-DK" dirty="0" err="1"/>
              <a:t>some</a:t>
            </a:r>
            <a:r>
              <a:rPr lang="da-DK" dirty="0"/>
              <a:t> AI researchers at an AI festival - And boston </a:t>
            </a:r>
            <a:r>
              <a:rPr lang="da-DK" dirty="0" err="1"/>
              <a:t>dynamics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just show </a:t>
            </a:r>
            <a:r>
              <a:rPr lang="da-DK" dirty="0" err="1"/>
              <a:t>us</a:t>
            </a:r>
            <a:r>
              <a:rPr lang="da-DK" dirty="0"/>
              <a:t> the creme </a:t>
            </a:r>
            <a:r>
              <a:rPr lang="da-DK" dirty="0" err="1"/>
              <a:t>dela</a:t>
            </a:r>
            <a:r>
              <a:rPr lang="da-DK" dirty="0"/>
              <a:t> creme</a:t>
            </a:r>
          </a:p>
          <a:p>
            <a:endParaRPr lang="da-DK" dirty="0"/>
          </a:p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of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embody</a:t>
            </a:r>
            <a:r>
              <a:rPr lang="da-DK" dirty="0"/>
              <a:t> the </a:t>
            </a:r>
            <a:r>
              <a:rPr lang="da-DK" dirty="0" err="1"/>
              <a:t>chatbots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30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Reverse</a:t>
            </a:r>
            <a:r>
              <a:rPr lang="da-DK" dirty="0"/>
              <a:t> : 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computers and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a-D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dirty="0" err="1"/>
              <a:t>Turing's</a:t>
            </a:r>
            <a:r>
              <a:rPr lang="da-DK" dirty="0"/>
              <a:t> test has </a:t>
            </a:r>
            <a:r>
              <a:rPr lang="da-DK" dirty="0" err="1"/>
              <a:t>been</a:t>
            </a:r>
            <a:r>
              <a:rPr lang="da-DK" dirty="0"/>
              <a:t> the </a:t>
            </a:r>
            <a:r>
              <a:rPr lang="da-DK" dirty="0" err="1"/>
              <a:t>subject</a:t>
            </a:r>
            <a:r>
              <a:rPr lang="da-DK" dirty="0"/>
              <a:t> of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debate</a:t>
            </a:r>
            <a:r>
              <a:rPr lang="da-DK" dirty="0"/>
              <a:t> over the </a:t>
            </a:r>
            <a:r>
              <a:rPr lang="da-DK" dirty="0" err="1"/>
              <a:t>years</a:t>
            </a:r>
            <a:r>
              <a:rPr lang="da-DK" dirty="0"/>
              <a:t>. One of the </a:t>
            </a:r>
            <a:r>
              <a:rPr lang="da-DK" dirty="0" err="1"/>
              <a:t>biggest</a:t>
            </a:r>
            <a:r>
              <a:rPr lang="da-DK" dirty="0"/>
              <a:t> </a:t>
            </a:r>
            <a:r>
              <a:rPr lang="da-DK" dirty="0" err="1"/>
              <a:t>objections</a:t>
            </a:r>
            <a:r>
              <a:rPr lang="da-DK" dirty="0"/>
              <a:t> </a:t>
            </a:r>
            <a:r>
              <a:rPr lang="da-DK" dirty="0" err="1"/>
              <a:t>revolves</a:t>
            </a:r>
            <a:r>
              <a:rPr lang="da-DK" dirty="0"/>
              <a:t> </a:t>
            </a:r>
            <a:r>
              <a:rPr lang="da-DK" dirty="0" err="1"/>
              <a:t>around</a:t>
            </a:r>
            <a:r>
              <a:rPr lang="da-DK" dirty="0"/>
              <a:t> the </a:t>
            </a:r>
            <a:r>
              <a:rPr lang="da-DK" dirty="0" err="1"/>
              <a:t>assessment's</a:t>
            </a:r>
            <a:r>
              <a:rPr lang="da-DK" dirty="0"/>
              <a:t> heavy </a:t>
            </a:r>
            <a:r>
              <a:rPr lang="da-DK" dirty="0" err="1"/>
              <a:t>emphasis</a:t>
            </a:r>
            <a:r>
              <a:rPr lang="da-DK" dirty="0"/>
              <a:t> on 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skills</a:t>
            </a:r>
            <a:r>
              <a:rPr lang="da-DK" dirty="0"/>
              <a:t>,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encompass</a:t>
            </a:r>
            <a:r>
              <a:rPr lang="da-DK" dirty="0"/>
              <a:t> a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narrow</a:t>
            </a:r>
            <a:r>
              <a:rPr lang="da-DK" dirty="0"/>
              <a:t> measure of </a:t>
            </a:r>
            <a:r>
              <a:rPr lang="da-DK" dirty="0" err="1"/>
              <a:t>intelligence</a:t>
            </a:r>
            <a:r>
              <a:rPr lang="da-DK" dirty="0"/>
              <a:t>. </a:t>
            </a:r>
            <a:r>
              <a:rPr lang="da-DK" dirty="0" err="1"/>
              <a:t>Another</a:t>
            </a:r>
            <a:r>
              <a:rPr lang="da-DK" dirty="0"/>
              <a:t> </a:t>
            </a:r>
            <a:r>
              <a:rPr lang="da-DK" dirty="0" err="1"/>
              <a:t>complaint</a:t>
            </a:r>
            <a:r>
              <a:rPr lang="da-DK" dirty="0"/>
              <a:t>, </a:t>
            </a:r>
            <a:r>
              <a:rPr lang="da-DK" dirty="0" err="1"/>
              <a:t>fueled</a:t>
            </a:r>
            <a:r>
              <a:rPr lang="da-DK" dirty="0"/>
              <a:t> by the 2014 </a:t>
            </a:r>
            <a:r>
              <a:rPr lang="da-DK" dirty="0" err="1"/>
              <a:t>Loebner</a:t>
            </a:r>
            <a:r>
              <a:rPr lang="da-DK" dirty="0"/>
              <a:t> </a:t>
            </a:r>
            <a:r>
              <a:rPr lang="da-DK" dirty="0" err="1"/>
              <a:t>Prize</a:t>
            </a:r>
            <a:r>
              <a:rPr lang="da-DK" dirty="0"/>
              <a:t> </a:t>
            </a:r>
            <a:r>
              <a:rPr lang="da-DK" dirty="0" err="1"/>
              <a:t>controversy</a:t>
            </a:r>
            <a:r>
              <a:rPr lang="da-DK" dirty="0"/>
              <a:t>, is </a:t>
            </a:r>
            <a:r>
              <a:rPr lang="da-DK" dirty="0" err="1"/>
              <a:t>that</a:t>
            </a:r>
            <a:r>
              <a:rPr lang="da-DK" dirty="0"/>
              <a:t> the test </a:t>
            </a:r>
            <a:r>
              <a:rPr lang="da-DK" dirty="0" err="1"/>
              <a:t>encourages</a:t>
            </a:r>
            <a:r>
              <a:rPr lang="da-DK" dirty="0"/>
              <a:t> </a:t>
            </a:r>
            <a:r>
              <a:rPr lang="da-DK" dirty="0" err="1"/>
              <a:t>deception</a:t>
            </a:r>
            <a:r>
              <a:rPr lang="da-DK" dirty="0"/>
              <a:t> as a </a:t>
            </a:r>
            <a:r>
              <a:rPr lang="da-DK" dirty="0" err="1"/>
              <a:t>means</a:t>
            </a:r>
            <a:r>
              <a:rPr lang="da-DK" dirty="0"/>
              <a:t> to </a:t>
            </a:r>
            <a:r>
              <a:rPr lang="da-DK" dirty="0" err="1"/>
              <a:t>achieving</a:t>
            </a:r>
            <a:r>
              <a:rPr lang="da-DK" dirty="0"/>
              <a:t> </a:t>
            </a:r>
            <a:r>
              <a:rPr lang="da-DK" dirty="0" err="1"/>
              <a:t>victory</a:t>
            </a:r>
            <a:r>
              <a:rPr lang="da-DK" dirty="0"/>
              <a:t> (Little Kid from </a:t>
            </a:r>
            <a:r>
              <a:rPr lang="da-DK" dirty="0" err="1"/>
              <a:t>Middle</a:t>
            </a:r>
            <a:r>
              <a:rPr lang="da-DK" dirty="0"/>
              <a:t> East)</a:t>
            </a:r>
          </a:p>
          <a:p>
            <a:endParaRPr lang="da-DK" dirty="0"/>
          </a:p>
          <a:p>
            <a:r>
              <a:rPr lang="da-DK" dirty="0" err="1"/>
              <a:t>Loebner</a:t>
            </a:r>
            <a:r>
              <a:rPr lang="da-DK" dirty="0"/>
              <a:t> </a:t>
            </a:r>
            <a:r>
              <a:rPr lang="da-DK" dirty="0" err="1"/>
              <a:t>competitions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tailor</a:t>
            </a:r>
            <a:r>
              <a:rPr lang="da-DK" dirty="0"/>
              <a:t>-made for </a:t>
            </a:r>
            <a:r>
              <a:rPr lang="da-DK" dirty="0" err="1"/>
              <a:t>chatbot</a:t>
            </a:r>
            <a:r>
              <a:rPr lang="da-DK" dirty="0"/>
              <a:t> </a:t>
            </a:r>
            <a:r>
              <a:rPr lang="da-DK" dirty="0" err="1"/>
              <a:t>victories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of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limit the </a:t>
            </a:r>
            <a:r>
              <a:rPr lang="da-DK" dirty="0" err="1"/>
              <a:t>conversation</a:t>
            </a:r>
            <a:r>
              <a:rPr lang="da-DK" dirty="0"/>
              <a:t> to a </a:t>
            </a:r>
            <a:r>
              <a:rPr lang="da-DK" dirty="0" err="1"/>
              <a:t>particular</a:t>
            </a:r>
            <a:r>
              <a:rPr lang="da-DK" dirty="0"/>
              <a:t> </a:t>
            </a:r>
            <a:r>
              <a:rPr lang="da-DK" dirty="0" err="1"/>
              <a:t>topic</a:t>
            </a:r>
            <a:r>
              <a:rPr lang="da-DK" dirty="0"/>
              <a:t> with a </a:t>
            </a:r>
            <a:r>
              <a:rPr lang="da-DK" dirty="0" err="1"/>
              <a:t>tight</a:t>
            </a:r>
            <a:r>
              <a:rPr lang="da-DK" dirty="0"/>
              <a:t> time limit and </a:t>
            </a:r>
            <a:r>
              <a:rPr lang="da-DK" dirty="0" err="1"/>
              <a:t>encourage</a:t>
            </a:r>
            <a:r>
              <a:rPr lang="da-DK" dirty="0"/>
              <a:t> nonspecialists to act as </a:t>
            </a:r>
            <a:r>
              <a:rPr lang="da-DK" dirty="0" err="1"/>
              <a:t>judges</a:t>
            </a:r>
            <a:r>
              <a:rPr lang="da-DK" dirty="0"/>
              <a:t>. He </a:t>
            </a:r>
            <a:r>
              <a:rPr lang="da-DK" dirty="0" err="1"/>
              <a:t>says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Turing</a:t>
            </a:r>
            <a:r>
              <a:rPr lang="da-DK" dirty="0"/>
              <a:t> test, with </a:t>
            </a:r>
            <a:r>
              <a:rPr lang="da-DK" dirty="0" err="1"/>
              <a:t>no</a:t>
            </a:r>
            <a:r>
              <a:rPr lang="da-DK" dirty="0"/>
              <a:t> time or </a:t>
            </a:r>
            <a:r>
              <a:rPr lang="da-DK" dirty="0" err="1"/>
              <a:t>subject</a:t>
            </a:r>
            <a:r>
              <a:rPr lang="da-DK" dirty="0"/>
              <a:t> limits, </a:t>
            </a:r>
            <a:r>
              <a:rPr lang="da-DK" dirty="0" err="1"/>
              <a:t>could</a:t>
            </a:r>
            <a:r>
              <a:rPr lang="da-DK" dirty="0"/>
              <a:t> do the job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Turing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it </a:t>
            </a:r>
            <a:r>
              <a:rPr lang="da-DK" dirty="0" err="1"/>
              <a:t>would</a:t>
            </a:r>
            <a:r>
              <a:rPr lang="da-DK" dirty="0"/>
              <a:t>, </a:t>
            </a:r>
            <a:r>
              <a:rPr lang="da-DK" dirty="0" err="1"/>
              <a:t>especially</a:t>
            </a:r>
            <a:r>
              <a:rPr lang="da-DK" dirty="0"/>
              <a:t> if the human </a:t>
            </a:r>
            <a:r>
              <a:rPr lang="da-DK" dirty="0" err="1"/>
              <a:t>administering</a:t>
            </a:r>
            <a:r>
              <a:rPr lang="da-DK" dirty="0"/>
              <a:t> the test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familiar</a:t>
            </a:r>
            <a:r>
              <a:rPr lang="da-DK" dirty="0"/>
              <a:t> with the standard suite of </a:t>
            </a:r>
            <a:r>
              <a:rPr lang="da-DK" dirty="0" err="1"/>
              <a:t>parlor</a:t>
            </a:r>
            <a:r>
              <a:rPr lang="da-DK" dirty="0"/>
              <a:t> tricks </a:t>
            </a:r>
            <a:r>
              <a:rPr lang="da-DK" dirty="0" err="1"/>
              <a:t>that</a:t>
            </a:r>
            <a:r>
              <a:rPr lang="da-DK" dirty="0"/>
              <a:t> programmers </a:t>
            </a:r>
            <a:r>
              <a:rPr lang="da-DK" dirty="0" err="1"/>
              <a:t>use</a:t>
            </a:r>
            <a:r>
              <a:rPr lang="da-DK" dirty="0"/>
              <a:t> to </a:t>
            </a:r>
            <a:r>
              <a:rPr lang="da-DK" dirty="0" err="1"/>
              <a:t>fool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095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1950,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years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computer </a:t>
            </a:r>
            <a:r>
              <a:rPr lang="da-DK" dirty="0" err="1"/>
              <a:t>scientist</a:t>
            </a:r>
            <a:r>
              <a:rPr lang="da-DK" dirty="0"/>
              <a:t> John McCarthy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coin</a:t>
            </a:r>
            <a:r>
              <a:rPr lang="da-DK" dirty="0"/>
              <a:t> the term “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intelligence</a:t>
            </a:r>
            <a:r>
              <a:rPr lang="da-DK" dirty="0"/>
              <a:t>,” </a:t>
            </a:r>
            <a:r>
              <a:rPr lang="da-DK" dirty="0" err="1"/>
              <a:t>mathematician</a:t>
            </a:r>
            <a:r>
              <a:rPr lang="da-DK" dirty="0"/>
              <a:t> Alan </a:t>
            </a:r>
            <a:r>
              <a:rPr lang="da-DK" dirty="0" err="1"/>
              <a:t>Turing</a:t>
            </a:r>
            <a:r>
              <a:rPr lang="da-DK" dirty="0"/>
              <a:t> </a:t>
            </a:r>
            <a:r>
              <a:rPr lang="da-DK" dirty="0" err="1"/>
              <a:t>famously</a:t>
            </a:r>
            <a:r>
              <a:rPr lang="da-DK" dirty="0"/>
              <a:t> </a:t>
            </a:r>
            <a:r>
              <a:rPr lang="da-DK" dirty="0" err="1"/>
              <a:t>posited</a:t>
            </a:r>
            <a:r>
              <a:rPr lang="da-DK" dirty="0"/>
              <a:t>: Can </a:t>
            </a:r>
            <a:r>
              <a:rPr lang="da-DK" dirty="0" err="1"/>
              <a:t>machines</a:t>
            </a:r>
            <a:r>
              <a:rPr lang="da-DK" dirty="0"/>
              <a:t> </a:t>
            </a:r>
            <a:r>
              <a:rPr lang="da-DK" dirty="0" err="1"/>
              <a:t>think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To </a:t>
            </a:r>
            <a:r>
              <a:rPr lang="da-DK" dirty="0" err="1"/>
              <a:t>answer</a:t>
            </a:r>
            <a:r>
              <a:rPr lang="da-DK" dirty="0"/>
              <a:t>, </a:t>
            </a:r>
            <a:r>
              <a:rPr lang="da-DK" dirty="0" err="1"/>
              <a:t>Turing</a:t>
            </a:r>
            <a:r>
              <a:rPr lang="da-DK" dirty="0"/>
              <a:t> </a:t>
            </a:r>
            <a:r>
              <a:rPr lang="da-DK" dirty="0" err="1"/>
              <a:t>devised</a:t>
            </a:r>
            <a:r>
              <a:rPr lang="da-DK" dirty="0"/>
              <a:t> a simple test. </a:t>
            </a:r>
            <a:r>
              <a:rPr lang="da-DK" dirty="0" err="1"/>
              <a:t>Known</a:t>
            </a:r>
            <a:r>
              <a:rPr lang="da-DK" dirty="0"/>
              <a:t> as the “Imitation Game,” the </a:t>
            </a:r>
            <a:r>
              <a:rPr lang="da-DK" dirty="0" err="1"/>
              <a:t>machine</a:t>
            </a:r>
            <a:r>
              <a:rPr lang="da-DK" dirty="0"/>
              <a:t> passes as “intelligent” if, </a:t>
            </a:r>
            <a:r>
              <a:rPr lang="da-DK" dirty="0" err="1"/>
              <a:t>during</a:t>
            </a:r>
            <a:r>
              <a:rPr lang="da-DK" dirty="0"/>
              <a:t> a </a:t>
            </a:r>
            <a:r>
              <a:rPr lang="da-DK" dirty="0" err="1"/>
              <a:t>text-based</a:t>
            </a:r>
            <a:r>
              <a:rPr lang="da-DK" dirty="0"/>
              <a:t> chat,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fool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human.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, his </a:t>
            </a:r>
            <a:r>
              <a:rPr lang="da-DK" dirty="0" err="1"/>
              <a:t>eponymous</a:t>
            </a:r>
            <a:r>
              <a:rPr lang="da-DK" dirty="0"/>
              <a:t> </a:t>
            </a:r>
            <a:r>
              <a:rPr lang="da-DK" dirty="0" err="1"/>
              <a:t>Turing</a:t>
            </a:r>
            <a:r>
              <a:rPr lang="da-DK" dirty="0"/>
              <a:t> Test has </a:t>
            </a:r>
            <a:r>
              <a:rPr lang="da-DK" dirty="0" err="1"/>
              <a:t>inspired</a:t>
            </a:r>
            <a:r>
              <a:rPr lang="da-DK" dirty="0"/>
              <a:t> </a:t>
            </a:r>
            <a:r>
              <a:rPr lang="da-DK" dirty="0" err="1"/>
              <a:t>countless</a:t>
            </a:r>
            <a:r>
              <a:rPr lang="da-DK" dirty="0"/>
              <a:t> </a:t>
            </a:r>
            <a:r>
              <a:rPr lang="da-DK" dirty="0" err="1"/>
              <a:t>competitions</a:t>
            </a:r>
            <a:r>
              <a:rPr lang="da-DK" dirty="0"/>
              <a:t>, </a:t>
            </a:r>
            <a:r>
              <a:rPr lang="da-DK" dirty="0" err="1"/>
              <a:t>fierce</a:t>
            </a:r>
            <a:r>
              <a:rPr lang="da-DK" dirty="0"/>
              <a:t> </a:t>
            </a:r>
            <a:r>
              <a:rPr lang="da-DK" dirty="0" err="1"/>
              <a:t>philosophical</a:t>
            </a:r>
            <a:r>
              <a:rPr lang="da-DK" dirty="0"/>
              <a:t> </a:t>
            </a:r>
            <a:r>
              <a:rPr lang="da-DK" dirty="0" err="1"/>
              <a:t>debates</a:t>
            </a:r>
            <a:r>
              <a:rPr lang="da-DK" dirty="0"/>
              <a:t>, media </a:t>
            </a:r>
            <a:r>
              <a:rPr lang="da-DK" dirty="0" err="1"/>
              <a:t>frenzies</a:t>
            </a:r>
            <a:r>
              <a:rPr lang="da-DK" dirty="0"/>
              <a:t>, and </a:t>
            </a:r>
            <a:r>
              <a:rPr lang="da-DK" dirty="0" err="1"/>
              <a:t>epic</a:t>
            </a:r>
            <a:r>
              <a:rPr lang="da-DK" dirty="0"/>
              <a:t> </a:t>
            </a:r>
            <a:r>
              <a:rPr lang="da-DK" dirty="0" err="1"/>
              <a:t>sci-fi</a:t>
            </a:r>
            <a:r>
              <a:rPr lang="da-DK" dirty="0"/>
              <a:t> plots from </a:t>
            </a:r>
            <a:r>
              <a:rPr lang="da-DK" dirty="0" err="1"/>
              <a:t>Westworld</a:t>
            </a:r>
            <a:r>
              <a:rPr lang="da-DK" dirty="0"/>
              <a:t> to Ex Machina to Her—not to </a:t>
            </a:r>
            <a:r>
              <a:rPr lang="da-DK" dirty="0" err="1"/>
              <a:t>mention</a:t>
            </a:r>
            <a:r>
              <a:rPr lang="da-DK" dirty="0"/>
              <a:t> </a:t>
            </a:r>
            <a:r>
              <a:rPr lang="da-DK" dirty="0" err="1"/>
              <a:t>copious</a:t>
            </a:r>
            <a:r>
              <a:rPr lang="da-DK" dirty="0"/>
              <a:t> </a:t>
            </a:r>
            <a:r>
              <a:rPr lang="da-DK" dirty="0" err="1"/>
              <a:t>criticism</a:t>
            </a:r>
            <a:r>
              <a:rPr lang="da-DK" dirty="0"/>
              <a:t> from </a:t>
            </a:r>
            <a:r>
              <a:rPr lang="da-DK" dirty="0" err="1"/>
              <a:t>academia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But </a:t>
            </a:r>
            <a:r>
              <a:rPr lang="da-DK" dirty="0" err="1"/>
              <a:t>Turing</a:t>
            </a:r>
            <a:r>
              <a:rPr lang="da-DK" dirty="0"/>
              <a:t> Test </a:t>
            </a:r>
            <a:r>
              <a:rPr lang="da-DK" dirty="0" err="1"/>
              <a:t>detractors</a:t>
            </a:r>
            <a:r>
              <a:rPr lang="da-DK" dirty="0"/>
              <a:t> 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believe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“</a:t>
            </a:r>
            <a:r>
              <a:rPr lang="da-DK" dirty="0" err="1"/>
              <a:t>winning</a:t>
            </a:r>
            <a:r>
              <a:rPr lang="da-DK" dirty="0"/>
              <a:t>” the Imitation Game has “</a:t>
            </a:r>
            <a:r>
              <a:rPr lang="da-DK" dirty="0" err="1"/>
              <a:t>little</a:t>
            </a:r>
            <a:r>
              <a:rPr lang="da-DK" dirty="0"/>
              <a:t> practical </a:t>
            </a:r>
            <a:r>
              <a:rPr lang="da-DK" dirty="0" err="1"/>
              <a:t>significance</a:t>
            </a:r>
            <a:r>
              <a:rPr lang="da-DK" dirty="0"/>
              <a:t> for 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intelligence</a:t>
            </a:r>
            <a:r>
              <a:rPr lang="da-DK" dirty="0"/>
              <a:t>” </a:t>
            </a:r>
            <a:r>
              <a:rPr lang="da-DK" dirty="0" err="1"/>
              <a:t>are</a:t>
            </a:r>
            <a:r>
              <a:rPr lang="da-DK" dirty="0"/>
              <a:t> missing the finer point </a:t>
            </a:r>
            <a:r>
              <a:rPr lang="da-DK" dirty="0" err="1"/>
              <a:t>contained</a:t>
            </a:r>
            <a:r>
              <a:rPr lang="da-DK" dirty="0"/>
              <a:t> in </a:t>
            </a:r>
            <a:r>
              <a:rPr lang="da-DK" dirty="0" err="1"/>
              <a:t>Turing’s</a:t>
            </a:r>
            <a:r>
              <a:rPr lang="da-DK" dirty="0"/>
              <a:t> </a:t>
            </a:r>
            <a:r>
              <a:rPr lang="da-DK" dirty="0" err="1"/>
              <a:t>premise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 err="1"/>
              <a:t>That</a:t>
            </a:r>
            <a:r>
              <a:rPr lang="da-DK" dirty="0"/>
              <a:t> the fundamental </a:t>
            </a:r>
            <a:r>
              <a:rPr lang="da-DK" dirty="0" err="1"/>
              <a:t>defining</a:t>
            </a:r>
            <a:r>
              <a:rPr lang="da-DK" dirty="0"/>
              <a:t> feature of human </a:t>
            </a:r>
            <a:r>
              <a:rPr lang="da-DK" dirty="0" err="1"/>
              <a:t>intelligence</a:t>
            </a:r>
            <a:r>
              <a:rPr lang="da-DK" dirty="0"/>
              <a:t> is </a:t>
            </a:r>
            <a:r>
              <a:rPr lang="da-DK" dirty="0" err="1"/>
              <a:t>language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517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1950,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years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computer </a:t>
            </a:r>
            <a:r>
              <a:rPr lang="da-DK" dirty="0" err="1"/>
              <a:t>scientist</a:t>
            </a:r>
            <a:r>
              <a:rPr lang="da-DK" dirty="0"/>
              <a:t> John McCarthy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coin</a:t>
            </a:r>
            <a:r>
              <a:rPr lang="da-DK" dirty="0"/>
              <a:t> the term “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intelligence</a:t>
            </a:r>
            <a:r>
              <a:rPr lang="da-DK" dirty="0"/>
              <a:t>,” </a:t>
            </a:r>
            <a:r>
              <a:rPr lang="da-DK" dirty="0" err="1"/>
              <a:t>mathematician</a:t>
            </a:r>
            <a:r>
              <a:rPr lang="da-DK" dirty="0"/>
              <a:t> Alan </a:t>
            </a:r>
            <a:r>
              <a:rPr lang="da-DK" dirty="0" err="1"/>
              <a:t>Turing</a:t>
            </a:r>
            <a:r>
              <a:rPr lang="da-DK" dirty="0"/>
              <a:t> </a:t>
            </a:r>
            <a:r>
              <a:rPr lang="da-DK" dirty="0" err="1"/>
              <a:t>famously</a:t>
            </a:r>
            <a:r>
              <a:rPr lang="da-DK" dirty="0"/>
              <a:t> </a:t>
            </a:r>
            <a:r>
              <a:rPr lang="da-DK" dirty="0" err="1"/>
              <a:t>posited</a:t>
            </a:r>
            <a:r>
              <a:rPr lang="da-DK" dirty="0"/>
              <a:t>: Can </a:t>
            </a:r>
            <a:r>
              <a:rPr lang="da-DK" dirty="0" err="1"/>
              <a:t>machines</a:t>
            </a:r>
            <a:r>
              <a:rPr lang="da-DK" dirty="0"/>
              <a:t> </a:t>
            </a:r>
            <a:r>
              <a:rPr lang="da-DK" dirty="0" err="1"/>
              <a:t>think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To </a:t>
            </a:r>
            <a:r>
              <a:rPr lang="da-DK" dirty="0" err="1"/>
              <a:t>answer</a:t>
            </a:r>
            <a:r>
              <a:rPr lang="da-DK" dirty="0"/>
              <a:t>, </a:t>
            </a:r>
            <a:r>
              <a:rPr lang="da-DK" dirty="0" err="1"/>
              <a:t>Turing</a:t>
            </a:r>
            <a:r>
              <a:rPr lang="da-DK" dirty="0"/>
              <a:t> </a:t>
            </a:r>
            <a:r>
              <a:rPr lang="da-DK" dirty="0" err="1"/>
              <a:t>devised</a:t>
            </a:r>
            <a:r>
              <a:rPr lang="da-DK" dirty="0"/>
              <a:t> a simple test. </a:t>
            </a:r>
            <a:r>
              <a:rPr lang="da-DK" dirty="0" err="1"/>
              <a:t>Known</a:t>
            </a:r>
            <a:r>
              <a:rPr lang="da-DK" dirty="0"/>
              <a:t> as the “Imitation Game,” the </a:t>
            </a:r>
            <a:r>
              <a:rPr lang="da-DK" dirty="0" err="1"/>
              <a:t>machine</a:t>
            </a:r>
            <a:r>
              <a:rPr lang="da-DK" dirty="0"/>
              <a:t> passes as “intelligent” if, </a:t>
            </a:r>
            <a:r>
              <a:rPr lang="da-DK" dirty="0" err="1"/>
              <a:t>during</a:t>
            </a:r>
            <a:r>
              <a:rPr lang="da-DK" dirty="0"/>
              <a:t> a </a:t>
            </a:r>
            <a:r>
              <a:rPr lang="da-DK" dirty="0" err="1"/>
              <a:t>text-based</a:t>
            </a:r>
            <a:r>
              <a:rPr lang="da-DK" dirty="0"/>
              <a:t> chat,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fool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human.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, his </a:t>
            </a:r>
            <a:r>
              <a:rPr lang="da-DK" dirty="0" err="1"/>
              <a:t>eponymous</a:t>
            </a:r>
            <a:r>
              <a:rPr lang="da-DK" dirty="0"/>
              <a:t> </a:t>
            </a:r>
            <a:r>
              <a:rPr lang="da-DK" dirty="0" err="1"/>
              <a:t>Turing</a:t>
            </a:r>
            <a:r>
              <a:rPr lang="da-DK" dirty="0"/>
              <a:t> Test has </a:t>
            </a:r>
            <a:r>
              <a:rPr lang="da-DK" dirty="0" err="1"/>
              <a:t>inspired</a:t>
            </a:r>
            <a:r>
              <a:rPr lang="da-DK" dirty="0"/>
              <a:t> </a:t>
            </a:r>
            <a:r>
              <a:rPr lang="da-DK" dirty="0" err="1"/>
              <a:t>countless</a:t>
            </a:r>
            <a:r>
              <a:rPr lang="da-DK" dirty="0"/>
              <a:t> </a:t>
            </a:r>
            <a:r>
              <a:rPr lang="da-DK" dirty="0" err="1"/>
              <a:t>competitions</a:t>
            </a:r>
            <a:r>
              <a:rPr lang="da-DK" dirty="0"/>
              <a:t>, </a:t>
            </a:r>
            <a:r>
              <a:rPr lang="da-DK" dirty="0" err="1"/>
              <a:t>fierce</a:t>
            </a:r>
            <a:r>
              <a:rPr lang="da-DK" dirty="0"/>
              <a:t> </a:t>
            </a:r>
            <a:r>
              <a:rPr lang="da-DK" dirty="0" err="1"/>
              <a:t>philosophical</a:t>
            </a:r>
            <a:r>
              <a:rPr lang="da-DK" dirty="0"/>
              <a:t> </a:t>
            </a:r>
            <a:r>
              <a:rPr lang="da-DK" dirty="0" err="1"/>
              <a:t>debates</a:t>
            </a:r>
            <a:r>
              <a:rPr lang="da-DK" dirty="0"/>
              <a:t>, media </a:t>
            </a:r>
            <a:r>
              <a:rPr lang="da-DK" dirty="0" err="1"/>
              <a:t>frenzies</a:t>
            </a:r>
            <a:r>
              <a:rPr lang="da-DK" dirty="0"/>
              <a:t>, and </a:t>
            </a:r>
            <a:r>
              <a:rPr lang="da-DK" dirty="0" err="1"/>
              <a:t>epic</a:t>
            </a:r>
            <a:r>
              <a:rPr lang="da-DK" dirty="0"/>
              <a:t> </a:t>
            </a:r>
            <a:r>
              <a:rPr lang="da-DK" dirty="0" err="1"/>
              <a:t>sci-fi</a:t>
            </a:r>
            <a:r>
              <a:rPr lang="da-DK" dirty="0"/>
              <a:t> plots from </a:t>
            </a:r>
            <a:r>
              <a:rPr lang="da-DK" dirty="0" err="1"/>
              <a:t>Westworld</a:t>
            </a:r>
            <a:r>
              <a:rPr lang="da-DK" dirty="0"/>
              <a:t> to Ex Machina to Her—not to </a:t>
            </a:r>
            <a:r>
              <a:rPr lang="da-DK" dirty="0" err="1"/>
              <a:t>mention</a:t>
            </a:r>
            <a:r>
              <a:rPr lang="da-DK" dirty="0"/>
              <a:t> </a:t>
            </a:r>
            <a:r>
              <a:rPr lang="da-DK" dirty="0" err="1"/>
              <a:t>copious</a:t>
            </a:r>
            <a:r>
              <a:rPr lang="da-DK" dirty="0"/>
              <a:t> </a:t>
            </a:r>
            <a:r>
              <a:rPr lang="da-DK" dirty="0" err="1"/>
              <a:t>criticism</a:t>
            </a:r>
            <a:r>
              <a:rPr lang="da-DK" dirty="0"/>
              <a:t> from </a:t>
            </a:r>
            <a:r>
              <a:rPr lang="da-DK" dirty="0" err="1"/>
              <a:t>academia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But </a:t>
            </a:r>
            <a:r>
              <a:rPr lang="da-DK" dirty="0" err="1"/>
              <a:t>Turing</a:t>
            </a:r>
            <a:r>
              <a:rPr lang="da-DK" dirty="0"/>
              <a:t> Test </a:t>
            </a:r>
            <a:r>
              <a:rPr lang="da-DK" dirty="0" err="1"/>
              <a:t>detractors</a:t>
            </a:r>
            <a:r>
              <a:rPr lang="da-DK" dirty="0"/>
              <a:t> 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believe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“</a:t>
            </a:r>
            <a:r>
              <a:rPr lang="da-DK" dirty="0" err="1"/>
              <a:t>winning</a:t>
            </a:r>
            <a:r>
              <a:rPr lang="da-DK" dirty="0"/>
              <a:t>” the Imitation Game has “</a:t>
            </a:r>
            <a:r>
              <a:rPr lang="da-DK" dirty="0" err="1"/>
              <a:t>little</a:t>
            </a:r>
            <a:r>
              <a:rPr lang="da-DK" dirty="0"/>
              <a:t> practical </a:t>
            </a:r>
            <a:r>
              <a:rPr lang="da-DK" dirty="0" err="1"/>
              <a:t>significance</a:t>
            </a:r>
            <a:r>
              <a:rPr lang="da-DK" dirty="0"/>
              <a:t> for 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intelligence</a:t>
            </a:r>
            <a:r>
              <a:rPr lang="da-DK" dirty="0"/>
              <a:t>” </a:t>
            </a:r>
            <a:r>
              <a:rPr lang="da-DK" dirty="0" err="1"/>
              <a:t>are</a:t>
            </a:r>
            <a:r>
              <a:rPr lang="da-DK" dirty="0"/>
              <a:t> missing the finer point </a:t>
            </a:r>
            <a:r>
              <a:rPr lang="da-DK" dirty="0" err="1"/>
              <a:t>contained</a:t>
            </a:r>
            <a:r>
              <a:rPr lang="da-DK" dirty="0"/>
              <a:t> in </a:t>
            </a:r>
            <a:r>
              <a:rPr lang="da-DK" dirty="0" err="1"/>
              <a:t>Turing’s</a:t>
            </a:r>
            <a:r>
              <a:rPr lang="da-DK" dirty="0"/>
              <a:t> </a:t>
            </a:r>
            <a:r>
              <a:rPr lang="da-DK" dirty="0" err="1"/>
              <a:t>premise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 err="1"/>
              <a:t>That</a:t>
            </a:r>
            <a:r>
              <a:rPr lang="da-DK" dirty="0"/>
              <a:t> the fundamental </a:t>
            </a:r>
            <a:r>
              <a:rPr lang="da-DK" dirty="0" err="1"/>
              <a:t>defining</a:t>
            </a:r>
            <a:r>
              <a:rPr lang="da-DK" dirty="0"/>
              <a:t> feature of human </a:t>
            </a:r>
            <a:r>
              <a:rPr lang="da-DK" dirty="0" err="1"/>
              <a:t>intelligence</a:t>
            </a:r>
            <a:r>
              <a:rPr lang="da-DK" dirty="0"/>
              <a:t> is </a:t>
            </a:r>
            <a:r>
              <a:rPr lang="da-DK" dirty="0" err="1"/>
              <a:t>language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68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it </a:t>
            </a:r>
            <a:r>
              <a:rPr lang="da-DK" dirty="0" err="1"/>
              <a:t>was</a:t>
            </a:r>
            <a:r>
              <a:rPr lang="da-DK" dirty="0"/>
              <a:t> not </a:t>
            </a:r>
            <a:r>
              <a:rPr lang="da-DK" dirty="0" err="1"/>
              <a:t>merely</a:t>
            </a:r>
            <a:r>
              <a:rPr lang="da-DK" dirty="0"/>
              <a:t>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Alan</a:t>
            </a:r>
          </a:p>
          <a:p>
            <a:r>
              <a:rPr lang="da-DK" dirty="0" err="1"/>
              <a:t>Turing</a:t>
            </a:r>
            <a:r>
              <a:rPr lang="da-DK" dirty="0"/>
              <a:t> had had in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paper</a:t>
            </a:r>
            <a:r>
              <a:rPr lang="da-DK" dirty="0"/>
              <a:t> but it </a:t>
            </a:r>
            <a:r>
              <a:rPr lang="da-DK" dirty="0" err="1"/>
              <a:t>was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fact</a:t>
            </a:r>
            <a:r>
              <a:rPr lang="da-DK" dirty="0"/>
              <a:t> an </a:t>
            </a:r>
            <a:r>
              <a:rPr lang="da-DK" dirty="0" err="1"/>
              <a:t>annual</a:t>
            </a:r>
            <a:r>
              <a:rPr lang="da-DK" dirty="0"/>
              <a:t> </a:t>
            </a:r>
            <a:r>
              <a:rPr lang="da-DK" dirty="0" err="1"/>
              <a:t>competition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was</a:t>
            </a:r>
            <a:endParaRPr lang="da-DK" dirty="0"/>
          </a:p>
          <a:p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bankrolled</a:t>
            </a:r>
            <a:r>
              <a:rPr lang="da-DK" dirty="0"/>
              <a:t> by Hugh </a:t>
            </a:r>
            <a:r>
              <a:rPr lang="da-DK" dirty="0" err="1"/>
              <a:t>Loebner</a:t>
            </a:r>
            <a:r>
              <a:rPr lang="da-DK" dirty="0"/>
              <a:t> </a:t>
            </a:r>
            <a:r>
              <a:rPr lang="da-DK" dirty="0" err="1"/>
              <a:t>who</a:t>
            </a:r>
            <a:r>
              <a:rPr lang="da-DK" dirty="0"/>
              <a:t> is</a:t>
            </a:r>
          </a:p>
          <a:p>
            <a:r>
              <a:rPr lang="da-DK" dirty="0"/>
              <a:t>a </a:t>
            </a:r>
            <a:r>
              <a:rPr lang="da-DK" dirty="0" err="1"/>
              <a:t>millionaire</a:t>
            </a:r>
            <a:r>
              <a:rPr lang="da-DK" dirty="0"/>
              <a:t> from New Jersey </a:t>
            </a:r>
            <a:r>
              <a:rPr lang="da-DK" dirty="0" err="1"/>
              <a:t>who</a:t>
            </a:r>
            <a:r>
              <a:rPr lang="da-DK" dirty="0"/>
              <a:t> made</a:t>
            </a:r>
          </a:p>
          <a:p>
            <a:r>
              <a:rPr lang="da-DK" dirty="0"/>
              <a:t>his </a:t>
            </a:r>
            <a:r>
              <a:rPr lang="da-DK" dirty="0" err="1"/>
              <a:t>fortune</a:t>
            </a:r>
            <a:r>
              <a:rPr lang="da-DK" dirty="0"/>
              <a:t> </a:t>
            </a:r>
            <a:r>
              <a:rPr lang="da-DK" dirty="0" err="1"/>
              <a:t>selling</a:t>
            </a:r>
            <a:r>
              <a:rPr lang="da-DK" dirty="0"/>
              <a:t> plastic portable</a:t>
            </a:r>
          </a:p>
          <a:p>
            <a:r>
              <a:rPr lang="da-DK" dirty="0"/>
              <a:t>roll-up </a:t>
            </a:r>
            <a:r>
              <a:rPr lang="da-DK" dirty="0" err="1"/>
              <a:t>lighted</a:t>
            </a:r>
            <a:r>
              <a:rPr lang="da-DK" dirty="0"/>
              <a:t> </a:t>
            </a:r>
            <a:r>
              <a:rPr lang="da-DK" dirty="0" err="1"/>
              <a:t>disco</a:t>
            </a:r>
            <a:r>
              <a:rPr lang="da-DK" dirty="0"/>
              <a:t> dance </a:t>
            </a:r>
            <a:r>
              <a:rPr lang="da-DK" dirty="0" err="1"/>
              <a:t>floors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251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thought</a:t>
            </a:r>
            <a:r>
              <a:rPr lang="da-DK" dirty="0"/>
              <a:t> </a:t>
            </a:r>
            <a:r>
              <a:rPr lang="da-DK" dirty="0" err="1"/>
              <a:t>humans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unique</a:t>
            </a:r>
            <a:r>
              <a:rPr lang="da-DK" dirty="0"/>
              <a:t> for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, but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seems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year</a:t>
            </a:r>
            <a:r>
              <a:rPr lang="da-DK" dirty="0"/>
              <a:t>; 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thought</a:t>
            </a:r>
            <a:r>
              <a:rPr lang="da-DK" dirty="0"/>
              <a:t> </a:t>
            </a:r>
            <a:r>
              <a:rPr lang="da-DK" dirty="0" err="1"/>
              <a:t>humans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unique</a:t>
            </a:r>
            <a:r>
              <a:rPr lang="da-DK" dirty="0"/>
              <a:t> for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, but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claim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erodes</a:t>
            </a:r>
            <a:r>
              <a:rPr lang="da-DK" dirty="0"/>
              <a:t> with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animal-behavior</a:t>
            </a:r>
            <a:r>
              <a:rPr lang="da-DK" dirty="0"/>
              <a:t> research; 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thought</a:t>
            </a:r>
            <a:r>
              <a:rPr lang="da-DK" dirty="0"/>
              <a:t> </a:t>
            </a:r>
            <a:r>
              <a:rPr lang="da-DK" dirty="0" err="1"/>
              <a:t>humans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unique</a:t>
            </a:r>
            <a:r>
              <a:rPr lang="da-DK" dirty="0"/>
              <a:t> for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 do </a:t>
            </a:r>
            <a:r>
              <a:rPr lang="da-DK" dirty="0" err="1"/>
              <a:t>mathematics</a:t>
            </a:r>
            <a:r>
              <a:rPr lang="da-DK" dirty="0"/>
              <a:t>, and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barely</a:t>
            </a:r>
            <a:r>
              <a:rPr lang="da-DK" dirty="0"/>
              <a:t> imagine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 do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calculators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The story of the 21st </a:t>
            </a:r>
            <a:r>
              <a:rPr lang="da-DK" dirty="0" err="1"/>
              <a:t>century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, in part, the story of the </a:t>
            </a:r>
            <a:r>
              <a:rPr lang="da-DK" dirty="0" err="1"/>
              <a:t>drawing</a:t>
            </a:r>
            <a:r>
              <a:rPr lang="da-DK" dirty="0"/>
              <a:t> and </a:t>
            </a:r>
            <a:r>
              <a:rPr lang="da-DK" dirty="0" err="1"/>
              <a:t>redrawing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battle</a:t>
            </a:r>
            <a:r>
              <a:rPr lang="da-DK" dirty="0"/>
              <a:t> lines, the story of Homo sapiens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stake</a:t>
            </a:r>
            <a:r>
              <a:rPr lang="da-DK" dirty="0"/>
              <a:t> a </a:t>
            </a:r>
            <a:r>
              <a:rPr lang="da-DK" dirty="0" err="1"/>
              <a:t>claim</a:t>
            </a:r>
            <a:r>
              <a:rPr lang="da-DK" dirty="0"/>
              <a:t> on </a:t>
            </a:r>
            <a:r>
              <a:rPr lang="da-DK" dirty="0" err="1"/>
              <a:t>shifting</a:t>
            </a:r>
            <a:r>
              <a:rPr lang="da-DK" dirty="0"/>
              <a:t> </a:t>
            </a:r>
            <a:r>
              <a:rPr lang="da-DK" dirty="0" err="1"/>
              <a:t>ground</a:t>
            </a:r>
            <a:r>
              <a:rPr lang="da-DK" dirty="0"/>
              <a:t>, </a:t>
            </a:r>
          </a:p>
          <a:p>
            <a:endParaRPr lang="da-DK" dirty="0"/>
          </a:p>
          <a:p>
            <a:r>
              <a:rPr lang="da-DK" dirty="0" err="1"/>
              <a:t>flanked</a:t>
            </a:r>
            <a:r>
              <a:rPr lang="da-DK" dirty="0"/>
              <a:t> by </a:t>
            </a:r>
            <a:r>
              <a:rPr lang="da-DK" dirty="0" err="1"/>
              <a:t>beast</a:t>
            </a:r>
            <a:r>
              <a:rPr lang="da-DK" dirty="0"/>
              <a:t> and </a:t>
            </a:r>
            <a:r>
              <a:rPr lang="da-DK" dirty="0" err="1"/>
              <a:t>machine</a:t>
            </a:r>
            <a:r>
              <a:rPr lang="da-DK" dirty="0"/>
              <a:t>, </a:t>
            </a:r>
            <a:r>
              <a:rPr lang="da-DK" dirty="0" err="1"/>
              <a:t>pinned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meat</a:t>
            </a:r>
            <a:r>
              <a:rPr lang="da-DK" dirty="0"/>
              <a:t> and </a:t>
            </a:r>
            <a:r>
              <a:rPr lang="da-DK" dirty="0" err="1"/>
              <a:t>math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Turing</a:t>
            </a:r>
            <a:r>
              <a:rPr lang="da-DK" dirty="0"/>
              <a:t> Test is, at </a:t>
            </a:r>
            <a:r>
              <a:rPr lang="da-DK" dirty="0" err="1"/>
              <a:t>bottom</a:t>
            </a:r>
            <a:r>
              <a:rPr lang="da-DK" dirty="0"/>
              <a:t>, </a:t>
            </a:r>
            <a:r>
              <a:rPr lang="da-DK" dirty="0" err="1"/>
              <a:t>about</a:t>
            </a:r>
            <a:r>
              <a:rPr lang="da-DK" dirty="0"/>
              <a:t> the act of </a:t>
            </a:r>
            <a:r>
              <a:rPr lang="da-DK" dirty="0" err="1"/>
              <a:t>communication</a:t>
            </a:r>
            <a:r>
              <a:rPr lang="da-DK" dirty="0"/>
              <a:t>. I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deepest</a:t>
            </a:r>
            <a:r>
              <a:rPr lang="da-DK" dirty="0"/>
              <a:t> </a:t>
            </a:r>
            <a:r>
              <a:rPr lang="da-DK" dirty="0" err="1"/>
              <a:t>questions</a:t>
            </a:r>
            <a:r>
              <a:rPr lang="da-DK" dirty="0"/>
              <a:t> as practical </a:t>
            </a:r>
            <a:r>
              <a:rPr lang="da-DK" dirty="0" err="1"/>
              <a:t>ones</a:t>
            </a:r>
            <a:r>
              <a:rPr lang="da-DK" dirty="0"/>
              <a:t>: 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connect</a:t>
            </a:r>
            <a:r>
              <a:rPr lang="da-DK" dirty="0"/>
              <a:t> </a:t>
            </a:r>
            <a:r>
              <a:rPr lang="da-DK" dirty="0" err="1"/>
              <a:t>meaningfully</a:t>
            </a:r>
            <a:r>
              <a:rPr lang="da-DK" dirty="0"/>
              <a:t> with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, as </a:t>
            </a:r>
            <a:r>
              <a:rPr lang="da-DK" dirty="0" err="1"/>
              <a:t>meaningfully</a:t>
            </a:r>
            <a:r>
              <a:rPr lang="da-DK" dirty="0"/>
              <a:t> as </a:t>
            </a:r>
            <a:r>
              <a:rPr lang="da-DK" dirty="0" err="1"/>
              <a:t>possible</a:t>
            </a:r>
            <a:r>
              <a:rPr lang="da-DK" dirty="0"/>
              <a:t>, </a:t>
            </a:r>
            <a:r>
              <a:rPr lang="da-DK" dirty="0" err="1"/>
              <a:t>within</a:t>
            </a:r>
            <a:r>
              <a:rPr lang="da-DK" dirty="0"/>
              <a:t> the limits of </a:t>
            </a:r>
            <a:r>
              <a:rPr lang="da-DK" dirty="0" err="1"/>
              <a:t>language</a:t>
            </a:r>
            <a:r>
              <a:rPr lang="da-DK" dirty="0"/>
              <a:t> and time? How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empathy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? </a:t>
            </a:r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process</a:t>
            </a:r>
            <a:r>
              <a:rPr lang="da-DK" dirty="0"/>
              <a:t> by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someone</a:t>
            </a:r>
            <a:r>
              <a:rPr lang="da-DK" dirty="0"/>
              <a:t> </a:t>
            </a:r>
            <a:r>
              <a:rPr lang="da-DK" dirty="0" err="1"/>
              <a:t>enters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 and </a:t>
            </a:r>
            <a:r>
              <a:rPr lang="da-DK" dirty="0" err="1"/>
              <a:t>comes</a:t>
            </a:r>
            <a:r>
              <a:rPr lang="da-DK" dirty="0"/>
              <a:t> to 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to </a:t>
            </a:r>
            <a:r>
              <a:rPr lang="da-DK" dirty="0" err="1"/>
              <a:t>us</a:t>
            </a:r>
            <a:r>
              <a:rPr lang="da-DK" dirty="0"/>
              <a:t>? </a:t>
            </a:r>
            <a:r>
              <a:rPr lang="da-DK" dirty="0" err="1"/>
              <a:t>These</a:t>
            </a:r>
            <a:r>
              <a:rPr lang="da-DK" dirty="0"/>
              <a:t>, to </a:t>
            </a:r>
            <a:r>
              <a:rPr lang="da-DK" dirty="0" err="1"/>
              <a:t>me</a:t>
            </a:r>
            <a:r>
              <a:rPr lang="da-DK" dirty="0"/>
              <a:t>,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test’s</a:t>
            </a:r>
            <a:r>
              <a:rPr lang="da-DK" dirty="0"/>
              <a:t> most central </a:t>
            </a:r>
            <a:r>
              <a:rPr lang="da-DK" dirty="0" err="1"/>
              <a:t>questions</a:t>
            </a:r>
            <a:r>
              <a:rPr lang="da-DK" dirty="0"/>
              <a:t>—the most central </a:t>
            </a:r>
            <a:r>
              <a:rPr lang="da-DK" dirty="0" err="1"/>
              <a:t>questions</a:t>
            </a:r>
            <a:r>
              <a:rPr lang="da-DK" dirty="0"/>
              <a:t> of </a:t>
            </a:r>
            <a:r>
              <a:rPr lang="da-DK" dirty="0" err="1"/>
              <a:t>being</a:t>
            </a:r>
            <a:r>
              <a:rPr lang="da-DK" dirty="0"/>
              <a:t> human.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957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So </a:t>
            </a:r>
            <a:r>
              <a:rPr lang="da-DK" dirty="0" err="1"/>
              <a:t>we're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Language and </a:t>
            </a:r>
            <a:r>
              <a:rPr lang="da-DK" dirty="0" err="1"/>
              <a:t>Specifically</a:t>
            </a:r>
            <a:r>
              <a:rPr lang="da-DK" dirty="0"/>
              <a:t> the </a:t>
            </a:r>
            <a:r>
              <a:rPr lang="da-DK" dirty="0" err="1"/>
              <a:t>function</a:t>
            </a:r>
            <a:r>
              <a:rPr lang="da-DK" dirty="0"/>
              <a:t> of the </a:t>
            </a:r>
            <a:r>
              <a:rPr lang="da-DK" dirty="0" err="1"/>
              <a:t>Turing</a:t>
            </a:r>
            <a:r>
              <a:rPr lang="da-DK" dirty="0"/>
              <a:t> test </a:t>
            </a:r>
            <a:r>
              <a:rPr lang="da-DK" dirty="0" err="1"/>
              <a:t>today</a:t>
            </a:r>
            <a:r>
              <a:rPr lang="da-DK" dirty="0"/>
              <a:t>, not </a:t>
            </a:r>
            <a:r>
              <a:rPr lang="da-DK" dirty="0" err="1"/>
              <a:t>really</a:t>
            </a:r>
            <a:r>
              <a:rPr lang="da-DK" dirty="0"/>
              <a:t> the </a:t>
            </a:r>
            <a:r>
              <a:rPr lang="da-DK" dirty="0" err="1"/>
              <a:t>origins</a:t>
            </a:r>
            <a:r>
              <a:rPr lang="da-DK" dirty="0"/>
              <a:t> of </a:t>
            </a:r>
            <a:r>
              <a:rPr lang="da-DK" dirty="0" err="1"/>
              <a:t>conciousness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/>
              <a:t> </a:t>
            </a:r>
            <a:r>
              <a:rPr lang="da-DK" dirty="0" err="1"/>
              <a:t>I'll</a:t>
            </a:r>
            <a:r>
              <a:rPr lang="da-DK" dirty="0"/>
              <a:t> </a:t>
            </a:r>
            <a:r>
              <a:rPr lang="da-DK" dirty="0" err="1"/>
              <a:t>leave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for </a:t>
            </a:r>
            <a:r>
              <a:rPr lang="da-DK" dirty="0" err="1"/>
              <a:t>another</a:t>
            </a:r>
            <a:r>
              <a:rPr lang="da-DK" dirty="0"/>
              <a:t> time, or </a:t>
            </a:r>
            <a:r>
              <a:rPr lang="da-DK" dirty="0" err="1"/>
              <a:t>maybe</a:t>
            </a:r>
            <a:r>
              <a:rPr lang="da-DK" dirty="0"/>
              <a:t> just for Peter to </a:t>
            </a:r>
            <a:r>
              <a:rPr lang="da-DK" dirty="0" err="1"/>
              <a:t>blast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on </a:t>
            </a:r>
            <a:r>
              <a:rPr lang="da-DK" dirty="0" err="1"/>
              <a:t>later</a:t>
            </a:r>
            <a:r>
              <a:rPr lang="da-DK" dirty="0"/>
              <a:t> </a:t>
            </a:r>
            <a:r>
              <a:rPr lang="da-DK" dirty="0" err="1"/>
              <a:t>today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489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“I feel </a:t>
            </a:r>
            <a:r>
              <a:rPr lang="da-DK" dirty="0" err="1"/>
              <a:t>sorry</a:t>
            </a:r>
            <a:r>
              <a:rPr lang="da-DK" dirty="0"/>
              <a:t> for the </a:t>
            </a:r>
            <a:r>
              <a:rPr lang="da-DK" dirty="0" err="1"/>
              <a:t>humans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the screen, I </a:t>
            </a:r>
            <a:r>
              <a:rPr lang="da-DK" dirty="0" err="1"/>
              <a:t>reckon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getting</a:t>
            </a:r>
            <a:r>
              <a:rPr lang="da-DK" dirty="0"/>
              <a:t> a bit </a:t>
            </a:r>
            <a:r>
              <a:rPr lang="da-DK" dirty="0" err="1"/>
              <a:t>bored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weather</a:t>
            </a:r>
            <a:r>
              <a:rPr lang="da-DK" dirty="0"/>
              <a:t>,”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writes</a:t>
            </a:r>
            <a:r>
              <a:rPr lang="da-DK" dirty="0"/>
              <a:t>; </a:t>
            </a:r>
            <a:r>
              <a:rPr lang="da-DK" dirty="0" err="1"/>
              <a:t>another</a:t>
            </a:r>
            <a:r>
              <a:rPr lang="da-DK" dirty="0"/>
              <a:t> offers, </a:t>
            </a:r>
            <a:r>
              <a:rPr lang="da-DK" dirty="0" err="1"/>
              <a:t>meekly</a:t>
            </a:r>
            <a:r>
              <a:rPr lang="da-DK" dirty="0"/>
              <a:t>, “</a:t>
            </a:r>
            <a:r>
              <a:rPr lang="da-DK" dirty="0" err="1"/>
              <a:t>Sorry</a:t>
            </a:r>
            <a:r>
              <a:rPr lang="da-DK" dirty="0"/>
              <a:t> for </a:t>
            </a:r>
            <a:r>
              <a:rPr lang="da-DK" dirty="0" err="1"/>
              <a:t>being</a:t>
            </a:r>
            <a:r>
              <a:rPr lang="da-DK" dirty="0"/>
              <a:t> so banal.” </a:t>
            </a:r>
            <a:r>
              <a:rPr lang="da-DK" dirty="0" err="1"/>
              <a:t>Meanwhile</a:t>
            </a:r>
            <a:r>
              <a:rPr lang="da-DK" dirty="0"/>
              <a:t> a computer </a:t>
            </a:r>
            <a:r>
              <a:rPr lang="da-DK" dirty="0" err="1"/>
              <a:t>appears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charming</a:t>
            </a:r>
            <a:r>
              <a:rPr lang="da-DK" dirty="0"/>
              <a:t> the pants </a:t>
            </a:r>
            <a:r>
              <a:rPr lang="da-DK" dirty="0" err="1"/>
              <a:t>off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judge</a:t>
            </a:r>
            <a:r>
              <a:rPr lang="da-DK" dirty="0"/>
              <a:t>, </a:t>
            </a:r>
            <a:r>
              <a:rPr lang="da-DK" dirty="0" err="1"/>
              <a:t>who</a:t>
            </a:r>
            <a:r>
              <a:rPr lang="da-DK" dirty="0"/>
              <a:t> in </a:t>
            </a:r>
            <a:r>
              <a:rPr lang="da-DK" dirty="0" err="1"/>
              <a:t>no</a:t>
            </a:r>
            <a:r>
              <a:rPr lang="da-DK" dirty="0"/>
              <a:t> time at all is </a:t>
            </a:r>
            <a:r>
              <a:rPr lang="da-DK" dirty="0" err="1"/>
              <a:t>gushing</a:t>
            </a:r>
            <a:r>
              <a:rPr lang="da-DK" dirty="0"/>
              <a:t> </a:t>
            </a:r>
            <a:r>
              <a:rPr lang="da-DK" dirty="0" err="1"/>
              <a:t>LOLs</a:t>
            </a:r>
            <a:r>
              <a:rPr lang="da-DK" dirty="0"/>
              <a:t> and smiley-face </a:t>
            </a:r>
            <a:r>
              <a:rPr lang="da-DK" dirty="0" err="1"/>
              <a:t>emoticons</a:t>
            </a:r>
            <a:r>
              <a:rPr lang="da-DK" dirty="0"/>
              <a:t>.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do </a:t>
            </a:r>
            <a:r>
              <a:rPr lang="da-DK" dirty="0" err="1"/>
              <a:t>better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Thus, </a:t>
            </a:r>
            <a:r>
              <a:rPr lang="da-DK" dirty="0" err="1"/>
              <a:t>my</a:t>
            </a:r>
            <a:r>
              <a:rPr lang="da-DK" dirty="0"/>
              <a:t> intention from the start </a:t>
            </a:r>
            <a:r>
              <a:rPr lang="da-DK" dirty="0" err="1"/>
              <a:t>was</a:t>
            </a:r>
            <a:r>
              <a:rPr lang="da-DK" dirty="0"/>
              <a:t> to </a:t>
            </a:r>
            <a:r>
              <a:rPr lang="da-DK" dirty="0" err="1"/>
              <a:t>thoroughly</a:t>
            </a:r>
            <a:r>
              <a:rPr lang="da-DK" dirty="0"/>
              <a:t> </a:t>
            </a:r>
            <a:r>
              <a:rPr lang="da-DK" dirty="0" err="1"/>
              <a:t>disobey</a:t>
            </a:r>
            <a:r>
              <a:rPr lang="da-DK" dirty="0"/>
              <a:t> the </a:t>
            </a:r>
            <a:r>
              <a:rPr lang="da-DK" dirty="0" err="1"/>
              <a:t>advice</a:t>
            </a:r>
            <a:r>
              <a:rPr lang="da-DK" dirty="0"/>
              <a:t> to just show up and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myself</a:t>
            </a:r>
            <a:r>
              <a:rPr lang="da-DK" dirty="0"/>
              <a:t>—I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spend</a:t>
            </a:r>
            <a:r>
              <a:rPr lang="da-DK" dirty="0"/>
              <a:t> </a:t>
            </a:r>
            <a:r>
              <a:rPr lang="da-DK" dirty="0" err="1"/>
              <a:t>months</a:t>
            </a:r>
            <a:r>
              <a:rPr lang="da-DK" dirty="0"/>
              <a:t> </a:t>
            </a:r>
            <a:r>
              <a:rPr lang="da-DK" dirty="0" err="1"/>
              <a:t>preparing</a:t>
            </a:r>
            <a:r>
              <a:rPr lang="da-DK" dirty="0"/>
              <a:t> to give it </a:t>
            </a:r>
            <a:r>
              <a:rPr lang="da-DK" dirty="0" err="1"/>
              <a:t>everything</a:t>
            </a:r>
            <a:r>
              <a:rPr lang="da-DK" dirty="0"/>
              <a:t> I had.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810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time,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machine's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brutal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cross-examination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forces a remarkable admission:</a:t>
            </a:r>
          </a:p>
          <a:p>
            <a:endParaRPr lang="da-DK" dirty="0"/>
          </a:p>
          <a:p>
            <a:r>
              <a:rPr lang="da-DK" dirty="0"/>
              <a:t>A </a:t>
            </a:r>
            <a:r>
              <a:rPr lang="da-DK" dirty="0" err="1"/>
              <a:t>user</a:t>
            </a:r>
            <a:r>
              <a:rPr lang="da-DK" dirty="0"/>
              <a:t> (screen </a:t>
            </a:r>
            <a:r>
              <a:rPr lang="da-DK" dirty="0" err="1"/>
              <a:t>name</a:t>
            </a:r>
            <a:r>
              <a:rPr lang="da-DK" dirty="0"/>
              <a:t> “</a:t>
            </a:r>
            <a:r>
              <a:rPr lang="da-DK" dirty="0" err="1"/>
              <a:t>Someone</a:t>
            </a:r>
            <a:r>
              <a:rPr lang="da-DK" dirty="0"/>
              <a:t>”) at </a:t>
            </a:r>
            <a:r>
              <a:rPr lang="da-DK" dirty="0" err="1"/>
              <a:t>Drake</a:t>
            </a:r>
            <a:r>
              <a:rPr lang="da-DK" dirty="0"/>
              <a:t> </a:t>
            </a:r>
            <a:r>
              <a:rPr lang="da-DK" dirty="0" err="1"/>
              <a:t>University</a:t>
            </a:r>
            <a:r>
              <a:rPr lang="da-DK" dirty="0"/>
              <a:t> in Iowa </a:t>
            </a:r>
            <a:r>
              <a:rPr lang="da-DK" dirty="0" err="1"/>
              <a:t>tentatively</a:t>
            </a:r>
            <a:r>
              <a:rPr lang="da-DK" dirty="0"/>
              <a:t> sent the </a:t>
            </a:r>
            <a:r>
              <a:rPr lang="da-DK" dirty="0" err="1"/>
              <a:t>message</a:t>
            </a:r>
            <a:r>
              <a:rPr lang="da-DK" dirty="0"/>
              <a:t> “finger” to </a:t>
            </a:r>
            <a:r>
              <a:rPr lang="da-DK" dirty="0" err="1"/>
              <a:t>Humphrys’s</a:t>
            </a:r>
            <a:r>
              <a:rPr lang="da-DK" dirty="0"/>
              <a:t> </a:t>
            </a:r>
            <a:r>
              <a:rPr lang="da-DK" dirty="0" err="1"/>
              <a:t>account</a:t>
            </a:r>
            <a:r>
              <a:rPr lang="da-DK" dirty="0"/>
              <a:t>—an </a:t>
            </a:r>
            <a:r>
              <a:rPr lang="da-DK" dirty="0" err="1"/>
              <a:t>early</a:t>
            </a:r>
            <a:r>
              <a:rPr lang="da-DK" dirty="0"/>
              <a:t>-Internet </a:t>
            </a:r>
            <a:r>
              <a:rPr lang="da-DK" dirty="0" err="1"/>
              <a:t>command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acted</a:t>
            </a:r>
            <a:r>
              <a:rPr lang="da-DK" dirty="0"/>
              <a:t> as a </a:t>
            </a:r>
            <a:r>
              <a:rPr lang="da-DK" dirty="0" err="1"/>
              <a:t>request</a:t>
            </a:r>
            <a:r>
              <a:rPr lang="da-DK" dirty="0"/>
              <a:t> for basic information </a:t>
            </a:r>
            <a:r>
              <a:rPr lang="da-DK" dirty="0" err="1"/>
              <a:t>about</a:t>
            </a:r>
            <a:r>
              <a:rPr lang="da-DK" dirty="0"/>
              <a:t> a </a:t>
            </a:r>
            <a:r>
              <a:rPr lang="da-DK" dirty="0" err="1"/>
              <a:t>user</a:t>
            </a:r>
            <a:r>
              <a:rPr lang="da-DK" dirty="0"/>
              <a:t>. To Someone’s </a:t>
            </a:r>
            <a:r>
              <a:rPr lang="da-DK" dirty="0" err="1"/>
              <a:t>surprise</a:t>
            </a:r>
            <a:r>
              <a:rPr lang="da-DK" dirty="0"/>
              <a:t>, a </a:t>
            </a:r>
            <a:r>
              <a:rPr lang="da-DK" dirty="0" err="1"/>
              <a:t>response</a:t>
            </a:r>
            <a:r>
              <a:rPr lang="da-DK" dirty="0"/>
              <a:t> </a:t>
            </a:r>
            <a:r>
              <a:rPr lang="da-DK" dirty="0" err="1"/>
              <a:t>came</a:t>
            </a:r>
            <a:r>
              <a:rPr lang="da-DK" dirty="0"/>
              <a:t> back </a:t>
            </a:r>
            <a:r>
              <a:rPr lang="da-DK" dirty="0" err="1"/>
              <a:t>immediately</a:t>
            </a:r>
            <a:r>
              <a:rPr lang="da-DK" dirty="0"/>
              <a:t>: “cut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cryptic</a:t>
            </a:r>
            <a:r>
              <a:rPr lang="da-DK" dirty="0"/>
              <a:t> shit speak in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sentences</a:t>
            </a:r>
            <a:r>
              <a:rPr lang="da-DK" dirty="0"/>
              <a:t>.” 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began</a:t>
            </a:r>
            <a:r>
              <a:rPr lang="da-DK" dirty="0"/>
              <a:t> an argument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Someone</a:t>
            </a:r>
            <a:r>
              <a:rPr lang="da-DK" dirty="0"/>
              <a:t> and </a:t>
            </a:r>
            <a:r>
              <a:rPr lang="da-DK" dirty="0" err="1"/>
              <a:t>MGonz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lasted</a:t>
            </a:r>
            <a:r>
              <a:rPr lang="da-DK" dirty="0"/>
              <a:t> </a:t>
            </a:r>
            <a:r>
              <a:rPr lang="da-DK" dirty="0" err="1"/>
              <a:t>almost</a:t>
            </a:r>
            <a:r>
              <a:rPr lang="da-DK" dirty="0"/>
              <a:t> an </a:t>
            </a:r>
            <a:r>
              <a:rPr lang="da-DK" dirty="0" err="1"/>
              <a:t>hour</a:t>
            </a:r>
            <a:r>
              <a:rPr lang="da-DK" dirty="0"/>
              <a:t> and a </a:t>
            </a:r>
            <a:r>
              <a:rPr lang="da-DK" dirty="0" err="1"/>
              <a:t>half</a:t>
            </a:r>
            <a:r>
              <a:rPr lang="da-DK" dirty="0"/>
              <a:t>. (The </a:t>
            </a:r>
            <a:r>
              <a:rPr lang="da-DK" dirty="0" err="1"/>
              <a:t>best</a:t>
            </a:r>
            <a:r>
              <a:rPr lang="da-DK" dirty="0"/>
              <a:t> part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undoubtedly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Someone</a:t>
            </a:r>
            <a:r>
              <a:rPr lang="da-DK" dirty="0"/>
              <a:t> </a:t>
            </a:r>
            <a:r>
              <a:rPr lang="da-DK" dirty="0" err="1"/>
              <a:t>said</a:t>
            </a:r>
            <a:r>
              <a:rPr lang="da-DK" dirty="0"/>
              <a:t>, “</a:t>
            </a:r>
            <a:r>
              <a:rPr lang="da-DK" dirty="0" err="1"/>
              <a:t>you</a:t>
            </a:r>
            <a:r>
              <a:rPr lang="da-DK" dirty="0"/>
              <a:t> sound </a:t>
            </a:r>
            <a:r>
              <a:rPr lang="da-DK" dirty="0" err="1"/>
              <a:t>like</a:t>
            </a:r>
            <a:r>
              <a:rPr lang="da-DK" dirty="0"/>
              <a:t> a </a:t>
            </a:r>
            <a:r>
              <a:rPr lang="da-DK" dirty="0" err="1"/>
              <a:t>goddamn</a:t>
            </a:r>
            <a:r>
              <a:rPr lang="da-DK" dirty="0"/>
              <a:t> robot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repeats</a:t>
            </a:r>
            <a:r>
              <a:rPr lang="da-DK" dirty="0"/>
              <a:t> </a:t>
            </a:r>
            <a:r>
              <a:rPr lang="da-DK" dirty="0" err="1"/>
              <a:t>everything</a:t>
            </a:r>
            <a:r>
              <a:rPr lang="da-DK" dirty="0"/>
              <a:t>.”)</a:t>
            </a:r>
          </a:p>
          <a:p>
            <a:endParaRPr lang="da-DK" dirty="0"/>
          </a:p>
          <a:p>
            <a:r>
              <a:rPr lang="da-DK" dirty="0" err="1"/>
              <a:t>Returning</a:t>
            </a:r>
            <a:r>
              <a:rPr lang="da-DK" dirty="0"/>
              <a:t> to the lab the </a:t>
            </a:r>
            <a:r>
              <a:rPr lang="da-DK" dirty="0" err="1"/>
              <a:t>next</a:t>
            </a:r>
            <a:r>
              <a:rPr lang="da-DK" dirty="0"/>
              <a:t> morning, </a:t>
            </a:r>
            <a:r>
              <a:rPr lang="da-DK" dirty="0" err="1"/>
              <a:t>Humphrys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stunned</a:t>
            </a:r>
            <a:r>
              <a:rPr lang="da-DK" dirty="0"/>
              <a:t> to find the log, and felt a </a:t>
            </a:r>
            <a:r>
              <a:rPr lang="da-DK" dirty="0" err="1"/>
              <a:t>strange</a:t>
            </a:r>
            <a:r>
              <a:rPr lang="da-DK" dirty="0"/>
              <a:t>, ambivalent emotion. His program </a:t>
            </a:r>
            <a:r>
              <a:rPr lang="da-DK" dirty="0" err="1"/>
              <a:t>might</a:t>
            </a:r>
            <a:r>
              <a:rPr lang="da-DK" dirty="0"/>
              <a:t> have just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pass</a:t>
            </a:r>
            <a:r>
              <a:rPr lang="da-DK" dirty="0"/>
              <a:t> the </a:t>
            </a:r>
            <a:r>
              <a:rPr lang="da-DK" dirty="0" err="1"/>
              <a:t>Turing</a:t>
            </a:r>
            <a:r>
              <a:rPr lang="da-DK" dirty="0"/>
              <a:t> Test, </a:t>
            </a:r>
            <a:r>
              <a:rPr lang="da-DK" dirty="0" err="1"/>
              <a:t>he</a:t>
            </a:r>
            <a:r>
              <a:rPr lang="da-DK" dirty="0"/>
              <a:t> </a:t>
            </a:r>
            <a:r>
              <a:rPr lang="da-DK" dirty="0" err="1"/>
              <a:t>thought</a:t>
            </a:r>
            <a:r>
              <a:rPr lang="da-DK" dirty="0"/>
              <a:t>—but the </a:t>
            </a:r>
            <a:r>
              <a:rPr lang="da-DK" dirty="0" err="1"/>
              <a:t>evidence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so profane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he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afraid</a:t>
            </a:r>
            <a:r>
              <a:rPr lang="da-DK" dirty="0"/>
              <a:t> to </a:t>
            </a:r>
            <a:r>
              <a:rPr lang="da-DK" dirty="0" err="1"/>
              <a:t>publish</a:t>
            </a:r>
            <a:r>
              <a:rPr lang="da-DK" dirty="0"/>
              <a:t>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26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Turing</a:t>
            </a:r>
            <a:r>
              <a:rPr lang="da-DK" dirty="0"/>
              <a:t> had </a:t>
            </a:r>
            <a:r>
              <a:rPr lang="da-DK" dirty="0" err="1"/>
              <a:t>language</a:t>
            </a:r>
            <a:r>
              <a:rPr lang="da-DK" dirty="0"/>
              <a:t> and </a:t>
            </a:r>
            <a:r>
              <a:rPr lang="da-DK" dirty="0" err="1"/>
              <a:t>conversation</a:t>
            </a:r>
            <a:r>
              <a:rPr lang="da-DK" dirty="0"/>
              <a:t> in mind as his test,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a test of </a:t>
            </a:r>
            <a:r>
              <a:rPr lang="da-DK" dirty="0" err="1"/>
              <a:t>everything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Lappin</a:t>
            </a:r>
            <a:r>
              <a:rPr lang="da-DK" dirty="0"/>
              <a:t>, </a:t>
            </a:r>
            <a:r>
              <a:rPr lang="da-DK" dirty="0" err="1"/>
              <a:t>Computationalist</a:t>
            </a:r>
            <a:r>
              <a:rPr lang="da-DK" dirty="0"/>
              <a:t> </a:t>
            </a:r>
            <a:r>
              <a:rPr lang="da-DK" dirty="0" err="1"/>
              <a:t>Linguist</a:t>
            </a:r>
            <a:r>
              <a:rPr lang="da-DK" dirty="0"/>
              <a:t>, from London, had a </a:t>
            </a:r>
            <a:r>
              <a:rPr lang="da-DK" dirty="0" err="1"/>
              <a:t>conversation</a:t>
            </a:r>
            <a:r>
              <a:rPr lang="da-DK" dirty="0"/>
              <a:t> with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Cleverbot</a:t>
            </a:r>
            <a:r>
              <a:rPr lang="da-DK" dirty="0"/>
              <a:t> and Brian. </a:t>
            </a:r>
          </a:p>
          <a:p>
            <a:r>
              <a:rPr lang="da-DK" dirty="0"/>
              <a:t>33 </a:t>
            </a:r>
            <a:r>
              <a:rPr lang="da-DK" dirty="0" err="1"/>
              <a:t>swaps</a:t>
            </a:r>
            <a:r>
              <a:rPr lang="da-DK" dirty="0"/>
              <a:t> with </a:t>
            </a:r>
            <a:r>
              <a:rPr lang="da-DK" dirty="0" err="1"/>
              <a:t>cleverbot</a:t>
            </a:r>
            <a:r>
              <a:rPr lang="da-DK" dirty="0"/>
              <a:t> </a:t>
            </a:r>
          </a:p>
          <a:p>
            <a:r>
              <a:rPr lang="da-DK" dirty="0"/>
              <a:t>492 </a:t>
            </a:r>
            <a:r>
              <a:rPr lang="da-DK" dirty="0" err="1"/>
              <a:t>swaps</a:t>
            </a:r>
            <a:r>
              <a:rPr lang="da-DK" dirty="0"/>
              <a:t> with Brian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Doug</a:t>
            </a:r>
            <a:r>
              <a:rPr lang="da-DK" dirty="0"/>
              <a:t> and his </a:t>
            </a:r>
            <a:r>
              <a:rPr lang="da-DK" dirty="0" err="1"/>
              <a:t>judge</a:t>
            </a:r>
            <a:r>
              <a:rPr lang="da-DK" dirty="0"/>
              <a:t> had just </a:t>
            </a:r>
            <a:r>
              <a:rPr lang="da-DK" dirty="0" err="1"/>
              <a:t>discovered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both</a:t>
            </a:r>
            <a:r>
              <a:rPr lang="da-DK" dirty="0"/>
              <a:t> Canadian. </a:t>
            </a:r>
            <a:r>
              <a:rPr lang="da-DK" dirty="0" err="1"/>
              <a:t>They</a:t>
            </a:r>
            <a:r>
              <a:rPr lang="da-DK" dirty="0"/>
              <a:t> let rip with abbreviations and </a:t>
            </a:r>
            <a:r>
              <a:rPr lang="da-DK" dirty="0" err="1"/>
              <a:t>nicknames</a:t>
            </a:r>
            <a:r>
              <a:rPr lang="da-DK" dirty="0"/>
              <a:t> and slang and </a:t>
            </a:r>
            <a:r>
              <a:rPr lang="da-DK" dirty="0" err="1"/>
              <a:t>local</a:t>
            </a:r>
            <a:r>
              <a:rPr lang="da-DK" dirty="0"/>
              <a:t> references.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to talk </a:t>
            </a:r>
            <a:r>
              <a:rPr lang="da-DK" dirty="0" err="1"/>
              <a:t>about</a:t>
            </a:r>
            <a:r>
              <a:rPr lang="da-DK" dirty="0"/>
              <a:t> hockey.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1997 </a:t>
            </a:r>
            <a:r>
              <a:rPr lang="da-DK" dirty="0" err="1"/>
              <a:t>contest</a:t>
            </a:r>
            <a:r>
              <a:rPr lang="da-DK" dirty="0"/>
              <a:t>,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judge</a:t>
            </a:r>
            <a:r>
              <a:rPr lang="da-DK" dirty="0"/>
              <a:t> </a:t>
            </a:r>
            <a:r>
              <a:rPr lang="da-DK" dirty="0" err="1"/>
              <a:t>gets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for a ride by Catherine, </a:t>
            </a:r>
            <a:r>
              <a:rPr lang="da-DK" dirty="0" err="1"/>
              <a:t>waxing</a:t>
            </a:r>
            <a:r>
              <a:rPr lang="da-DK" dirty="0"/>
              <a:t> </a:t>
            </a:r>
            <a:r>
              <a:rPr lang="da-DK" dirty="0" err="1"/>
              <a:t>political</a:t>
            </a:r>
            <a:r>
              <a:rPr lang="da-DK" dirty="0"/>
              <a:t> and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engaging</a:t>
            </a:r>
            <a:r>
              <a:rPr lang="da-DK" dirty="0"/>
              <a:t> in the </a:t>
            </a:r>
            <a:r>
              <a:rPr lang="da-DK" dirty="0" err="1"/>
              <a:t>topical</a:t>
            </a:r>
            <a:r>
              <a:rPr lang="da-DK" dirty="0"/>
              <a:t> </a:t>
            </a:r>
            <a:r>
              <a:rPr lang="da-DK" dirty="0" err="1"/>
              <a:t>conversation</a:t>
            </a:r>
            <a:r>
              <a:rPr lang="da-DK" dirty="0"/>
              <a:t> “</a:t>
            </a:r>
            <a:r>
              <a:rPr lang="da-DK" dirty="0" err="1"/>
              <a:t>she</a:t>
            </a:r>
            <a:r>
              <a:rPr lang="da-DK" dirty="0"/>
              <a:t>” has </a:t>
            </a:r>
            <a:r>
              <a:rPr lang="da-DK" dirty="0" err="1"/>
              <a:t>been</a:t>
            </a:r>
            <a:r>
              <a:rPr lang="da-DK" dirty="0"/>
              <a:t> programmed to 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the Clintons and </a:t>
            </a:r>
            <a:r>
              <a:rPr lang="da-DK" dirty="0" err="1"/>
              <a:t>Whitewater</a:t>
            </a:r>
            <a:r>
              <a:rPr lang="da-DK" dirty="0"/>
              <a:t>. In </a:t>
            </a:r>
            <a:r>
              <a:rPr lang="da-DK" dirty="0" err="1"/>
              <a:t>fact</a:t>
            </a:r>
            <a:r>
              <a:rPr lang="da-DK" dirty="0"/>
              <a:t>, </a:t>
            </a:r>
            <a:r>
              <a:rPr lang="da-DK" dirty="0" err="1"/>
              <a:t>everything</a:t>
            </a:r>
            <a:r>
              <a:rPr lang="da-DK" dirty="0"/>
              <a:t> is </a:t>
            </a:r>
            <a:r>
              <a:rPr lang="da-DK" dirty="0" err="1"/>
              <a:t>going</a:t>
            </a:r>
            <a:r>
              <a:rPr lang="da-DK" dirty="0"/>
              <a:t> </a:t>
            </a:r>
            <a:r>
              <a:rPr lang="da-DK" dirty="0" err="1"/>
              <a:t>swimmingly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the </a:t>
            </a:r>
            <a:r>
              <a:rPr lang="da-DK" dirty="0" err="1"/>
              <a:t>very</a:t>
            </a:r>
            <a:r>
              <a:rPr lang="da-DK" dirty="0"/>
              <a:t> end, </a:t>
            </a:r>
            <a:r>
              <a:rPr lang="da-DK" dirty="0" err="1"/>
              <a:t>when</a:t>
            </a:r>
            <a:r>
              <a:rPr lang="da-DK" dirty="0"/>
              <a:t> the </a:t>
            </a:r>
            <a:r>
              <a:rPr lang="da-DK" dirty="0" err="1"/>
              <a:t>judge</a:t>
            </a:r>
            <a:r>
              <a:rPr lang="da-DK" dirty="0"/>
              <a:t> </a:t>
            </a:r>
            <a:r>
              <a:rPr lang="da-DK" dirty="0" err="1"/>
              <a:t>signs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7209-1608-414D-872F-A3330CDE2D0B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887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B242-2F8A-4B2C-83E9-E12BCCCA62F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sF7enQY8uI?feature=oembe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tiff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3" Type="http://schemas.microsoft.com/office/2007/relationships/media" Target="../media/media3.m4a"/><Relationship Id="rId7" Type="http://schemas.microsoft.com/office/2007/relationships/media" Target="../media/media5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30.png"/><Relationship Id="rId4" Type="http://schemas.openxmlformats.org/officeDocument/2006/relationships/audio" Target="../media/media3.m4a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0.png"/><Relationship Id="rId3" Type="http://schemas.openxmlformats.org/officeDocument/2006/relationships/audio" Target="../media/media10.m4a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microsoft.com/office/2007/relationships/media" Target="../media/media10.m4a"/><Relationship Id="rId1" Type="http://schemas.openxmlformats.org/officeDocument/2006/relationships/video" Target="https://www.youtube.com/embed/8FIEZXMUM2I?feature=oembed" TargetMode="External"/><Relationship Id="rId6" Type="http://schemas.openxmlformats.org/officeDocument/2006/relationships/image" Target="../media/image35.png"/><Relationship Id="rId11" Type="http://schemas.openxmlformats.org/officeDocument/2006/relationships/image" Target="../media/image39.tiff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8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nzlbyTZsQY?feature=oembe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video" Target="https://www.youtube.com/embed/xGlLo_kv2og?feature=oembed" TargetMode="External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video" Target="https://www.youtube.com/embed/T2NE1rBqHpE?feature=oembed" TargetMode="External"/><Relationship Id="rId1" Type="http://schemas.openxmlformats.org/officeDocument/2006/relationships/video" Target="https://www.youtube.com/embed/j82nYLOnKtM?feature=oembed" TargetMode="Externa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nNe4pMCsD4?feature=oembed" TargetMode="External"/><Relationship Id="rId6" Type="http://schemas.openxmlformats.org/officeDocument/2006/relationships/image" Target="../media/image51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bshZ7OeqxU?feature=oembed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https://www.youtube.com/embed/F_9VLjSuW-s?feature=oembed" TargetMode="External"/><Relationship Id="rId1" Type="http://schemas.openxmlformats.org/officeDocument/2006/relationships/video" Target="https://www.youtube.com/embed/LikxFZZO2sk?feature=oembed" TargetMode="Externa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tiff"/><Relationship Id="rId5" Type="http://schemas.openxmlformats.org/officeDocument/2006/relationships/image" Target="../media/image57.png"/><Relationship Id="rId10" Type="http://schemas.openxmlformats.org/officeDocument/2006/relationships/image" Target="../media/image62.gif"/><Relationship Id="rId4" Type="http://schemas.openxmlformats.org/officeDocument/2006/relationships/image" Target="../media/image32.png"/><Relationship Id="rId9" Type="http://schemas.openxmlformats.org/officeDocument/2006/relationships/image" Target="../media/image6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ARTIFICIAL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DA6A-6FA0-7447-8BAF-947B26A1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94" y="0"/>
            <a:ext cx="6867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34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0" dirty="0"/>
              <a:t>IT’s MORE</a:t>
            </a:r>
          </a:p>
        </p:txBody>
      </p:sp>
    </p:spTree>
    <p:extLst>
      <p:ext uri="{BB962C8B-B14F-4D97-AF65-F5344CB8AC3E}">
        <p14:creationId xmlns:p14="http://schemas.microsoft.com/office/powerpoint/2010/main" val="27472611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It’s</a:t>
            </a:r>
          </a:p>
          <a:p>
            <a:pPr algn="ctr"/>
            <a:r>
              <a:rPr lang="en-US" sz="2400" dirty="0"/>
              <a:t>Cute, Clever and Conscious?</a:t>
            </a:r>
          </a:p>
        </p:txBody>
      </p:sp>
    </p:spTree>
    <p:extLst>
      <p:ext uri="{BB962C8B-B14F-4D97-AF65-F5344CB8AC3E}">
        <p14:creationId xmlns:p14="http://schemas.microsoft.com/office/powerpoint/2010/main" val="14800428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D18DE-2CA7-784E-90FC-19A1DF0E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400050"/>
            <a:ext cx="8890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71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F54F1-84A9-DF44-98CC-A0CF30B7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082800"/>
            <a:ext cx="889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9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975E-5A35-1D4E-B276-7BD96A3B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986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A46CE-F301-4445-B96E-CA6BD8D0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2" y="0"/>
            <a:ext cx="6146735" cy="6858000"/>
          </a:xfrm>
          <a:prstGeom prst="rect">
            <a:avLst/>
          </a:prstGeom>
        </p:spPr>
      </p:pic>
      <p:pic>
        <p:nvPicPr>
          <p:cNvPr id="2" name="Online Media 1" descr="Robot beats &quot;I am not a Robot&quot; Captcha">
            <a:hlinkClick r:id="" action="ppaction://media"/>
            <a:extLst>
              <a:ext uri="{FF2B5EF4-FFF2-40B4-BE49-F238E27FC236}">
                <a16:creationId xmlns:a16="http://schemas.microsoft.com/office/drawing/2014/main" id="{4ACFFC08-2519-EA48-84FB-1C4CF28219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0" dirty="0" err="1"/>
              <a:t>Wauws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2107000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But how do we know if we’ve actually found something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That is </a:t>
            </a:r>
            <a:r>
              <a:rPr lang="en-US" sz="2400" dirty="0" err="1"/>
              <a:t>truuuuuly</a:t>
            </a:r>
            <a:r>
              <a:rPr lang="en-US" sz="2400" dirty="0"/>
              <a:t> Intelligent?</a:t>
            </a:r>
          </a:p>
        </p:txBody>
      </p:sp>
    </p:spTree>
    <p:extLst>
      <p:ext uri="{BB962C8B-B14F-4D97-AF65-F5344CB8AC3E}">
        <p14:creationId xmlns:p14="http://schemas.microsoft.com/office/powerpoint/2010/main" val="23925634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DA8A77-0163-C04A-B44E-BCE2FC8B3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781800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016293"/>
            <a:ext cx="5852160" cy="274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An AI You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Potentially Would Want To Date</a:t>
            </a:r>
          </a:p>
        </p:txBody>
      </p:sp>
      <p:pic>
        <p:nvPicPr>
          <p:cNvPr id="9" name="Picture 8" descr="A picture containing person, indoor, floor, wall&#10;&#10;Description automatically generated">
            <a:extLst>
              <a:ext uri="{FF2B5EF4-FFF2-40B4-BE49-F238E27FC236}">
                <a16:creationId xmlns:a16="http://schemas.microsoft.com/office/drawing/2014/main" id="{8765F91A-16A8-4340-B1F9-3F8BB563D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5" y="78078"/>
            <a:ext cx="3777161" cy="6690175"/>
          </a:xfrm>
          <a:prstGeom prst="rect">
            <a:avLst/>
          </a:prstGeom>
        </p:spPr>
      </p:pic>
      <p:pic>
        <p:nvPicPr>
          <p:cNvPr id="10" name="Online Media 9" descr="ava.mp4">
            <a:hlinkClick r:id="" action="ppaction://media"/>
            <a:extLst>
              <a:ext uri="{FF2B5EF4-FFF2-40B4-BE49-F238E27FC236}">
                <a16:creationId xmlns:a16="http://schemas.microsoft.com/office/drawing/2014/main" id="{7C181123-49EF-744E-8676-1BF777CCE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50332" y="-1"/>
            <a:ext cx="13692662" cy="68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342677"/>
            <a:ext cx="5852160" cy="217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Raleway" panose="020B0503030101060003" pitchFamily="34" charset="0"/>
              </a:rPr>
              <a:t>Welcome to the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Raleway" panose="020B0503030101060003" pitchFamily="34" charset="0"/>
              </a:rPr>
              <a:t>Turing Tests</a:t>
            </a:r>
          </a:p>
        </p:txBody>
      </p:sp>
    </p:spTree>
    <p:extLst>
      <p:ext uri="{BB962C8B-B14F-4D97-AF65-F5344CB8AC3E}">
        <p14:creationId xmlns:p14="http://schemas.microsoft.com/office/powerpoint/2010/main" val="1141961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Slides 2 Go = 47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7D06E-8679-5142-B26C-3FC3FEB3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4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3D034-7953-7A42-914B-0BFEF55B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53" y="0"/>
            <a:ext cx="10085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283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71D8-83F1-454E-BB21-B38C66AD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B489-E5CF-F343-AE93-5A65AFB9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66F94-16BC-7942-ABEF-39DC46BD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447800"/>
            <a:ext cx="64770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90491-B7ED-9543-B020-B9E040BF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91ED-BCAD-4D42-9779-312E33C9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4400" dirty="0"/>
              <a:t>“</a:t>
            </a:r>
            <a:r>
              <a:rPr lang="da-DK" sz="4400" dirty="0" err="1"/>
              <a:t>Sometimes</a:t>
            </a:r>
            <a:r>
              <a:rPr lang="da-DK" sz="4400" dirty="0"/>
              <a:t> it </a:t>
            </a:r>
            <a:r>
              <a:rPr lang="da-DK" sz="4400" dirty="0" err="1"/>
              <a:t>seems</a:t>
            </a:r>
            <a:r>
              <a:rPr lang="da-DK" sz="4400" dirty="0"/>
              <a:t>, as </a:t>
            </a:r>
            <a:r>
              <a:rPr lang="da-DK" sz="4400" dirty="0" err="1"/>
              <a:t>though</a:t>
            </a:r>
            <a:r>
              <a:rPr lang="da-DK" sz="4400" dirty="0"/>
              <a:t> </a:t>
            </a:r>
            <a:r>
              <a:rPr lang="da-DK" sz="4400" dirty="0" err="1"/>
              <a:t>each</a:t>
            </a:r>
            <a:r>
              <a:rPr lang="da-DK" sz="4400" dirty="0"/>
              <a:t> new step </a:t>
            </a:r>
            <a:r>
              <a:rPr lang="da-DK" sz="4400" dirty="0" err="1"/>
              <a:t>towards</a:t>
            </a:r>
            <a:r>
              <a:rPr lang="da-DK" sz="4400" dirty="0"/>
              <a:t> AI, </a:t>
            </a:r>
            <a:r>
              <a:rPr lang="da-DK" sz="4400" dirty="0" err="1"/>
              <a:t>rather</a:t>
            </a:r>
            <a:r>
              <a:rPr lang="da-DK" sz="4400" dirty="0"/>
              <a:t> </a:t>
            </a:r>
            <a:r>
              <a:rPr lang="da-DK" sz="4400" dirty="0" err="1"/>
              <a:t>than</a:t>
            </a:r>
            <a:r>
              <a:rPr lang="da-DK" sz="4400" dirty="0"/>
              <a:t> </a:t>
            </a:r>
            <a:r>
              <a:rPr lang="da-DK" sz="4400" dirty="0" err="1"/>
              <a:t>producing</a:t>
            </a:r>
            <a:r>
              <a:rPr lang="da-DK" sz="4400" dirty="0"/>
              <a:t> </a:t>
            </a:r>
            <a:r>
              <a:rPr lang="da-DK" sz="4400" dirty="0" err="1"/>
              <a:t>something</a:t>
            </a:r>
            <a:r>
              <a:rPr lang="da-DK" sz="4400" dirty="0"/>
              <a:t> </a:t>
            </a:r>
            <a:r>
              <a:rPr lang="da-DK" sz="4400" dirty="0" err="1"/>
              <a:t>which</a:t>
            </a:r>
            <a:r>
              <a:rPr lang="da-DK" sz="4400" dirty="0"/>
              <a:t> </a:t>
            </a:r>
            <a:r>
              <a:rPr lang="da-DK" sz="4400" dirty="0" err="1"/>
              <a:t>everyone</a:t>
            </a:r>
            <a:r>
              <a:rPr lang="da-DK" sz="4400" dirty="0"/>
              <a:t> </a:t>
            </a:r>
            <a:r>
              <a:rPr lang="da-DK" sz="4400" dirty="0" err="1"/>
              <a:t>agrees</a:t>
            </a:r>
            <a:r>
              <a:rPr lang="da-DK" sz="4400" dirty="0"/>
              <a:t> is real </a:t>
            </a:r>
            <a:r>
              <a:rPr lang="da-DK" sz="4400" dirty="0" err="1"/>
              <a:t>intelligence</a:t>
            </a:r>
            <a:r>
              <a:rPr lang="da-DK" sz="4400" dirty="0"/>
              <a:t>, </a:t>
            </a:r>
            <a:r>
              <a:rPr lang="da-DK" sz="4400" dirty="0" err="1"/>
              <a:t>merely</a:t>
            </a:r>
            <a:r>
              <a:rPr lang="da-DK" sz="4400" dirty="0"/>
              <a:t> </a:t>
            </a:r>
            <a:r>
              <a:rPr lang="da-DK" sz="4400" dirty="0" err="1"/>
              <a:t>reveals</a:t>
            </a:r>
            <a:r>
              <a:rPr lang="da-DK" sz="4400" dirty="0"/>
              <a:t> </a:t>
            </a:r>
            <a:r>
              <a:rPr lang="da-DK" sz="4400" dirty="0" err="1"/>
              <a:t>what</a:t>
            </a:r>
            <a:r>
              <a:rPr lang="da-DK" sz="4400" dirty="0"/>
              <a:t> real </a:t>
            </a:r>
            <a:r>
              <a:rPr lang="da-DK" sz="4400" dirty="0" err="1"/>
              <a:t>intelligence</a:t>
            </a:r>
            <a:r>
              <a:rPr lang="da-DK" sz="4400" dirty="0"/>
              <a:t> is not.” - A </a:t>
            </a:r>
            <a:r>
              <a:rPr lang="da-DK" sz="4400" dirty="0" err="1"/>
              <a:t>fellow</a:t>
            </a:r>
            <a:r>
              <a:rPr lang="da-DK" sz="4400" dirty="0"/>
              <a:t> </a:t>
            </a:r>
            <a:r>
              <a:rPr lang="da-DK" sz="4400" dirty="0" err="1"/>
              <a:t>CogSci</a:t>
            </a:r>
            <a:r>
              <a:rPr lang="da-DK" sz="4400" dirty="0"/>
              <a:t> (Douglas </a:t>
            </a:r>
            <a:r>
              <a:rPr lang="da-DK" sz="4400" dirty="0" err="1"/>
              <a:t>Hofstadter</a:t>
            </a:r>
            <a:r>
              <a:rPr lang="da-DK" sz="4400" dirty="0"/>
              <a:t>)</a:t>
            </a:r>
          </a:p>
          <a:p>
            <a:pPr algn="ctr"/>
            <a:endParaRPr lang="da-DK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0B33F-53E6-5D41-9017-EC7F00B1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AD381-381A-6647-ACC4-53273E738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97412-2EEB-994F-8C03-B3C27436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417E2-E141-5142-9C60-A688FC11F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72" y="0"/>
            <a:ext cx="75299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CAF6D-D6A0-DC4C-B2B6-166EAFA3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3" y="-1122218"/>
            <a:ext cx="5279717" cy="5417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9C984-74CE-B244-AA0B-1692AAF4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036" y="2215295"/>
            <a:ext cx="3815774" cy="4642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FA6A6-764D-A14F-B4ED-1B82A97E0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65" y="2369127"/>
            <a:ext cx="4622284" cy="4488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DF8F3-89E6-684F-B5BC-D2A2DDB7E0EC}"/>
              </a:ext>
            </a:extLst>
          </p:cNvPr>
          <p:cNvSpPr txBox="1"/>
          <p:nvPr/>
        </p:nvSpPr>
        <p:spPr>
          <a:xfrm>
            <a:off x="5680363" y="5380672"/>
            <a:ext cx="598516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dirty="0">
                <a:solidFill>
                  <a:schemeClr val="accent2"/>
                </a:solidFill>
              </a:rPr>
              <a:t>Ray: ”</a:t>
            </a:r>
            <a:r>
              <a:rPr lang="da-DK" dirty="0" err="1">
                <a:solidFill>
                  <a:schemeClr val="accent2"/>
                </a:solidFill>
              </a:rPr>
              <a:t>Amazingly</a:t>
            </a:r>
            <a:r>
              <a:rPr lang="da-DK" dirty="0">
                <a:solidFill>
                  <a:schemeClr val="accent2"/>
                </a:solidFill>
              </a:rPr>
              <a:t>, </a:t>
            </a:r>
            <a:r>
              <a:rPr lang="da-DK" dirty="0" err="1">
                <a:solidFill>
                  <a:schemeClr val="accent2"/>
                </a:solidFill>
              </a:rPr>
              <a:t>Searle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writes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that</a:t>
            </a:r>
            <a:r>
              <a:rPr lang="da-DK" dirty="0">
                <a:solidFill>
                  <a:schemeClr val="accent2"/>
                </a:solidFill>
              </a:rPr>
              <a:t> “human </a:t>
            </a:r>
            <a:r>
              <a:rPr lang="da-DK" dirty="0" err="1">
                <a:solidFill>
                  <a:schemeClr val="accent2"/>
                </a:solidFill>
              </a:rPr>
              <a:t>brains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cause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consciousness</a:t>
            </a:r>
            <a:r>
              <a:rPr lang="da-DK" dirty="0">
                <a:solidFill>
                  <a:schemeClr val="accent2"/>
                </a:solidFill>
              </a:rPr>
              <a:t> by… </a:t>
            </a:r>
            <a:r>
              <a:rPr lang="da-DK" dirty="0" err="1">
                <a:solidFill>
                  <a:schemeClr val="accent2"/>
                </a:solidFill>
              </a:rPr>
              <a:t>specific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neurobiological</a:t>
            </a:r>
            <a:r>
              <a:rPr lang="da-DK" dirty="0">
                <a:solidFill>
                  <a:schemeClr val="accent2"/>
                </a:solidFill>
              </a:rPr>
              <a:t> processes.” Now </a:t>
            </a:r>
            <a:r>
              <a:rPr lang="da-DK" dirty="0" err="1">
                <a:solidFill>
                  <a:schemeClr val="accent2"/>
                </a:solidFill>
              </a:rPr>
              <a:t>who</a:t>
            </a:r>
            <a:r>
              <a:rPr lang="da-DK" dirty="0">
                <a:solidFill>
                  <a:schemeClr val="accent2"/>
                </a:solidFill>
              </a:rPr>
              <a:t> is </a:t>
            </a:r>
            <a:r>
              <a:rPr lang="da-DK" dirty="0" err="1">
                <a:solidFill>
                  <a:schemeClr val="accent2"/>
                </a:solidFill>
              </a:rPr>
              <a:t>being</a:t>
            </a:r>
            <a:r>
              <a:rPr lang="da-DK" dirty="0">
                <a:solidFill>
                  <a:schemeClr val="accent2"/>
                </a:solidFill>
              </a:rPr>
              <a:t> the </a:t>
            </a:r>
            <a:r>
              <a:rPr lang="da-DK" dirty="0" err="1">
                <a:solidFill>
                  <a:schemeClr val="accent2"/>
                </a:solidFill>
              </a:rPr>
              <a:t>reductionist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here</a:t>
            </a:r>
            <a:r>
              <a:rPr lang="da-DK" dirty="0">
                <a:solidFill>
                  <a:schemeClr val="accent2"/>
                </a:solidFill>
              </a:rPr>
              <a:t>? </a:t>
            </a:r>
            <a:r>
              <a:rPr lang="da-DK" dirty="0" err="1">
                <a:solidFill>
                  <a:schemeClr val="accent2"/>
                </a:solidFill>
              </a:rPr>
              <a:t>Searle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would</a:t>
            </a:r>
            <a:r>
              <a:rPr lang="da-DK" dirty="0">
                <a:solidFill>
                  <a:schemeClr val="accent2"/>
                </a:solidFill>
              </a:rPr>
              <a:t> have </a:t>
            </a:r>
            <a:r>
              <a:rPr lang="da-DK" dirty="0" err="1">
                <a:solidFill>
                  <a:schemeClr val="accent2"/>
                </a:solidFill>
              </a:rPr>
              <a:t>us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believe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that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you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can’t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be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conscious</a:t>
            </a:r>
            <a:r>
              <a:rPr lang="da-DK" dirty="0">
                <a:solidFill>
                  <a:schemeClr val="accent2"/>
                </a:solidFill>
              </a:rPr>
              <a:t> if </a:t>
            </a:r>
            <a:r>
              <a:rPr lang="da-DK" dirty="0" err="1">
                <a:solidFill>
                  <a:schemeClr val="accent2"/>
                </a:solidFill>
              </a:rPr>
              <a:t>you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don’t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squirt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neurotransmitters</a:t>
            </a:r>
            <a:r>
              <a:rPr lang="da-DK" dirty="0">
                <a:solidFill>
                  <a:schemeClr val="accent2"/>
                </a:solidFill>
              </a:rPr>
              <a:t> (or </a:t>
            </a:r>
            <a:r>
              <a:rPr lang="da-DK" dirty="0" err="1">
                <a:solidFill>
                  <a:schemeClr val="accent2"/>
                </a:solidFill>
              </a:rPr>
              <a:t>some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other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specific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biological</a:t>
            </a:r>
            <a:r>
              <a:rPr lang="da-DK" dirty="0">
                <a:solidFill>
                  <a:schemeClr val="accent2"/>
                </a:solidFill>
              </a:rPr>
              <a:t> </a:t>
            </a:r>
            <a:r>
              <a:rPr lang="da-DK" dirty="0" err="1">
                <a:solidFill>
                  <a:schemeClr val="accent2"/>
                </a:solidFill>
              </a:rPr>
              <a:t>process</a:t>
            </a:r>
            <a:r>
              <a:rPr lang="da-DK" dirty="0">
                <a:solidFill>
                  <a:schemeClr val="accent2"/>
                </a:solidFill>
              </a:rPr>
              <a:t>).”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B5E40-D134-9C46-858D-78B801F3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172" y="0"/>
            <a:ext cx="5279717" cy="5417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AC7F8D-9437-2049-B5F9-7DA07121B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998" y="0"/>
            <a:ext cx="5279717" cy="5417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A9690-39C1-7B44-B6AC-FEA3C4485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9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922356-A674-594D-B40C-F5EBB981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05" y="0"/>
            <a:ext cx="8646390" cy="68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9BB4F-6B37-AB49-B1E6-450F731B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84" y="0"/>
            <a:ext cx="8651631" cy="6858000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87C7047B-6F9C-B641-B454-FC64A68F19B3}"/>
              </a:ext>
            </a:extLst>
          </p:cNvPr>
          <p:cNvSpPr>
            <a:spLocks noChangeArrowheads="1"/>
          </p:cNvSpPr>
          <p:nvPr/>
        </p:nvSpPr>
        <p:spPr bwMode="auto">
          <a:xfrm rot="1099885">
            <a:off x="3557846" y="4952552"/>
            <a:ext cx="438080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Brian Christian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824148B-85A4-BE46-AF5C-B784E9CB132C}"/>
              </a:ext>
            </a:extLst>
          </p:cNvPr>
          <p:cNvSpPr>
            <a:spLocks noChangeArrowheads="1"/>
          </p:cNvSpPr>
          <p:nvPr/>
        </p:nvSpPr>
        <p:spPr bwMode="auto">
          <a:xfrm rot="1099885">
            <a:off x="5313028" y="3295858"/>
            <a:ext cx="438080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Brian Christian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FBA5072-23D6-BB4D-959D-81844AC56FEC}"/>
              </a:ext>
            </a:extLst>
          </p:cNvPr>
          <p:cNvSpPr>
            <a:spLocks noChangeArrowheads="1"/>
          </p:cNvSpPr>
          <p:nvPr/>
        </p:nvSpPr>
        <p:spPr bwMode="auto">
          <a:xfrm rot="1099885">
            <a:off x="3280755" y="2675618"/>
            <a:ext cx="438080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Brian Christian</a:t>
            </a:r>
          </a:p>
        </p:txBody>
      </p:sp>
    </p:spTree>
    <p:extLst>
      <p:ext uri="{BB962C8B-B14F-4D97-AF65-F5344CB8AC3E}">
        <p14:creationId xmlns:p14="http://schemas.microsoft.com/office/powerpoint/2010/main" val="33990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To Date, No Computer has passed the Turing Test</a:t>
            </a:r>
          </a:p>
          <a:p>
            <a:pPr algn="ctr"/>
            <a:r>
              <a:rPr lang="en-US" sz="2400" dirty="0"/>
              <a:t> at </a:t>
            </a:r>
            <a:r>
              <a:rPr lang="en-US" sz="2400" dirty="0" err="1"/>
              <a:t>Loebner's</a:t>
            </a:r>
            <a:r>
              <a:rPr lang="en-US" sz="2400" dirty="0"/>
              <a:t> Competition. </a:t>
            </a:r>
          </a:p>
          <a:p>
            <a:pPr algn="ctr"/>
            <a:r>
              <a:rPr lang="en-US" sz="2400" dirty="0"/>
              <a:t>But Some Have Come Close!</a:t>
            </a:r>
          </a:p>
        </p:txBody>
      </p:sp>
    </p:spTree>
    <p:extLst>
      <p:ext uri="{BB962C8B-B14F-4D97-AF65-F5344CB8AC3E}">
        <p14:creationId xmlns:p14="http://schemas.microsoft.com/office/powerpoint/2010/main" val="58187034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4904" y="995052"/>
            <a:ext cx="10870820" cy="4819526"/>
            <a:chOff x="-2163290" y="1159017"/>
            <a:chExt cx="10870820" cy="4819526"/>
          </a:xfrm>
        </p:grpSpPr>
        <p:grpSp>
          <p:nvGrpSpPr>
            <p:cNvPr id="19" name="Group 18"/>
            <p:cNvGrpSpPr/>
            <p:nvPr/>
          </p:nvGrpSpPr>
          <p:grpSpPr>
            <a:xfrm rot="18962955">
              <a:off x="1628204" y="1561877"/>
              <a:ext cx="3463727" cy="4416666"/>
              <a:chOff x="2322545" y="1808906"/>
              <a:chExt cx="3463727" cy="4416666"/>
            </a:xfrm>
          </p:grpSpPr>
          <p:grpSp>
            <p:nvGrpSpPr>
              <p:cNvPr id="52" name="Group 51"/>
              <p:cNvGrpSpPr/>
              <p:nvPr/>
            </p:nvGrpSpPr>
            <p:grpSpPr>
              <a:xfrm rot="18810804">
                <a:off x="3119608" y="3805693"/>
                <a:ext cx="1303900" cy="772272"/>
                <a:chOff x="4223492" y="3633227"/>
                <a:chExt cx="1874915" cy="1110473"/>
              </a:xfrm>
            </p:grpSpPr>
            <p:sp>
              <p:nvSpPr>
                <p:cNvPr id="69" name="Rectangle 12"/>
                <p:cNvSpPr>
                  <a:spLocks noChangeArrowheads="1"/>
                </p:cNvSpPr>
                <p:nvPr/>
              </p:nvSpPr>
              <p:spPr bwMode="auto">
                <a:xfrm>
                  <a:off x="4226391" y="3633227"/>
                  <a:ext cx="1869609" cy="38931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Rectangle 13"/>
                <p:cNvSpPr>
                  <a:spLocks noChangeArrowheads="1"/>
                </p:cNvSpPr>
                <p:nvPr/>
              </p:nvSpPr>
              <p:spPr bwMode="auto">
                <a:xfrm>
                  <a:off x="4223492" y="4013299"/>
                  <a:ext cx="1872509" cy="353733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223836" y="4311427"/>
                  <a:ext cx="1874571" cy="43227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18810804">
                <a:off x="4045975" y="296008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 rot="18810804">
                <a:off x="4780511" y="209374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61" name="Freeform 7"/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18"/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 rot="18810804">
                <a:off x="1794528" y="4928123"/>
                <a:ext cx="1825466" cy="769432"/>
                <a:chOff x="1608138" y="3132643"/>
                <a:chExt cx="2624890" cy="1106388"/>
              </a:xfrm>
            </p:grpSpPr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738439" y="3132643"/>
                  <a:ext cx="1476742" cy="399366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2738439" y="3486934"/>
                  <a:ext cx="1482347" cy="387974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2758660" y="3863171"/>
                  <a:ext cx="1474368" cy="37586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22"/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20" name="Freeform 33"/>
            <p:cNvSpPr>
              <a:spLocks/>
            </p:cNvSpPr>
            <p:nvPr/>
          </p:nvSpPr>
          <p:spPr bwMode="auto">
            <a:xfrm rot="10800000">
              <a:off x="3873801" y="2182031"/>
              <a:ext cx="4833729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3625667" y="2183860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 rot="10800000">
              <a:off x="3906986" y="4398906"/>
              <a:ext cx="4800543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3658851" y="4400735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2666077" y="1159017"/>
              <a:ext cx="239591" cy="1355583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650252" y="3444130"/>
              <a:ext cx="281311" cy="163441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rot="10800000" flipH="1">
              <a:off x="-2163290" y="1304364"/>
              <a:ext cx="4826307" cy="121023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 rot="10800000" flipH="1">
              <a:off x="-2163290" y="3604130"/>
              <a:ext cx="4831061" cy="1474415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81"/>
            <p:cNvSpPr>
              <a:spLocks noEditPoints="1"/>
            </p:cNvSpPr>
            <p:nvPr/>
          </p:nvSpPr>
          <p:spPr bwMode="auto">
            <a:xfrm>
              <a:off x="934199" y="4047544"/>
              <a:ext cx="80152" cy="8015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912290" y="1910190"/>
              <a:ext cx="60325" cy="603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7201025" y="2041627"/>
            <a:ext cx="3766845" cy="103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050" dirty="0">
                <a:solidFill>
                  <a:schemeClr val="bg1"/>
                </a:solidFill>
                <a:latin typeface="Raleway" panose="020B0503030101060003" pitchFamily="34" charset="0"/>
              </a:rPr>
              <a:t>: Do you think any of these bots will ever fool someone into thinking they are talking to a human?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Raleway" panose="020B0503030101060003" pitchFamily="34" charset="0"/>
              </a:rPr>
              <a:t>Judge: One day, but It's a trap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050" dirty="0">
                <a:solidFill>
                  <a:schemeClr val="bg1"/>
                </a:solidFill>
                <a:latin typeface="Raleway" panose="020B0503030101060003" pitchFamily="34" charset="0"/>
              </a:rPr>
              <a:t>: Let's try to avoid it then.</a:t>
            </a: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6735252" y="4158285"/>
            <a:ext cx="4833729" cy="11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What's your name?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: My name is Millie.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What's your name?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: It hasn't changed in the last 10 seconds...</a:t>
            </a: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1457222" y="1366637"/>
            <a:ext cx="3766845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Where should one look for love?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Mitsuki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: On The Internet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729604" y="3420099"/>
            <a:ext cx="4656906" cy="144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There is only one team in London! The mighty Arsenal!</a:t>
            </a:r>
          </a:p>
          <a:p>
            <a:pPr algn="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: Woe! There sure is. What is that?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What is what?</a:t>
            </a:r>
          </a:p>
          <a:p>
            <a:pPr algn="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Mitsuku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: The mighty Arsenal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Judge: (no input for 60 seconds)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08D2D-8A7D-3B43-BF21-3AFB6A3BBAB9}"/>
              </a:ext>
            </a:extLst>
          </p:cNvPr>
          <p:cNvSpPr txBox="1"/>
          <p:nvPr/>
        </p:nvSpPr>
        <p:spPr>
          <a:xfrm>
            <a:off x="4853132" y="192998"/>
            <a:ext cx="242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dirty="0" err="1">
                <a:solidFill>
                  <a:schemeClr val="accent2"/>
                </a:solidFill>
              </a:rPr>
              <a:t>Mitsuki</a:t>
            </a:r>
            <a:r>
              <a:rPr lang="da-DK" sz="2800" dirty="0">
                <a:solidFill>
                  <a:schemeClr val="accent2"/>
                </a:solidFill>
              </a:rPr>
              <a:t> 2018</a:t>
            </a:r>
          </a:p>
        </p:txBody>
      </p:sp>
      <p:pic>
        <p:nvPicPr>
          <p:cNvPr id="3" name="Online Media 2" descr="Hjem 4.m4a">
            <a:hlinkClick r:id="" action="ppaction://media"/>
            <a:extLst>
              <a:ext uri="{FF2B5EF4-FFF2-40B4-BE49-F238E27FC236}">
                <a16:creationId xmlns:a16="http://schemas.microsoft.com/office/drawing/2014/main" id="{7532CE9A-60AA-D140-8468-8460054E5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0800000">
            <a:off x="756440" y="1271301"/>
            <a:ext cx="812800" cy="812800"/>
          </a:xfrm>
          <a:prstGeom prst="rect">
            <a:avLst/>
          </a:prstGeom>
        </p:spPr>
      </p:pic>
      <p:pic>
        <p:nvPicPr>
          <p:cNvPr id="4" name="Online Media 3" descr="Hjem 5.m4a">
            <a:hlinkClick r:id="" action="ppaction://media"/>
            <a:extLst>
              <a:ext uri="{FF2B5EF4-FFF2-40B4-BE49-F238E27FC236}">
                <a16:creationId xmlns:a16="http://schemas.microsoft.com/office/drawing/2014/main" id="{7E2C2735-905E-FB4E-8559-8A2B6D02B1F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28997" y="2155584"/>
            <a:ext cx="812800" cy="812800"/>
          </a:xfrm>
          <a:prstGeom prst="rect">
            <a:avLst/>
          </a:prstGeom>
        </p:spPr>
      </p:pic>
      <p:pic>
        <p:nvPicPr>
          <p:cNvPr id="5" name="Online Media 4" descr="Hjem 6.m4a">
            <a:hlinkClick r:id="" action="ppaction://media"/>
            <a:extLst>
              <a:ext uri="{FF2B5EF4-FFF2-40B4-BE49-F238E27FC236}">
                <a16:creationId xmlns:a16="http://schemas.microsoft.com/office/drawing/2014/main" id="{D8C0606B-CC5B-3F43-9103-795AC6BE9D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0800000">
            <a:off x="756440" y="3770972"/>
            <a:ext cx="812800" cy="812800"/>
          </a:xfrm>
          <a:prstGeom prst="rect">
            <a:avLst/>
          </a:prstGeom>
        </p:spPr>
      </p:pic>
      <p:pic>
        <p:nvPicPr>
          <p:cNvPr id="8" name="Online Media 7" descr="Hjem 8.m4a">
            <a:hlinkClick r:id="" action="ppaction://media"/>
            <a:extLst>
              <a:ext uri="{FF2B5EF4-FFF2-40B4-BE49-F238E27FC236}">
                <a16:creationId xmlns:a16="http://schemas.microsoft.com/office/drawing/2014/main" id="{99E5AF34-A63D-6B4A-BF1D-31E906C93E1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28997" y="43713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7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9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Now For The Bots Brian Studied </a:t>
            </a:r>
          </a:p>
        </p:txBody>
      </p:sp>
    </p:spTree>
    <p:extLst>
      <p:ext uri="{BB962C8B-B14F-4D97-AF65-F5344CB8AC3E}">
        <p14:creationId xmlns:p14="http://schemas.microsoft.com/office/powerpoint/2010/main" val="330969321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1041417"/>
            <a:chOff x="567056" y="353113"/>
            <a:chExt cx="11057886" cy="121841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The Psychologist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ELIZA</a:t>
              </a: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4164013" y="1719263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05288" y="4852988"/>
            <a:ext cx="3819525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292850" y="1733550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313363" y="3659188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836988" y="3179763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20239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81" y="4068763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604440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29" y="4239996"/>
            <a:ext cx="609600" cy="6096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475760" y="2265671"/>
            <a:ext cx="3314457" cy="144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ELIZA was essentially the first chat program ever written, with essentially no memory, no processing power, and written in just a couple hundred lines of code written by Joseph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Weizenbaum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at MIT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475760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Background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8475761" y="4173807"/>
            <a:ext cx="3115292" cy="199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Many of the people who first talked with ELIZA were convinced that they were having a genuine human interaction. People would ask to be left alone to talk "in private," sometimes for hours, and returned with  reports of having had a meaningful therapeutic experience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485286" y="3759895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First Encounters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9046" y="2265671"/>
            <a:ext cx="3185093" cy="89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200" dirty="0"/>
              <a:t>ELIZA </a:t>
            </a:r>
            <a:r>
              <a:rPr lang="da-DK" sz="1200" dirty="0" err="1"/>
              <a:t>worked</a:t>
            </a:r>
            <a:r>
              <a:rPr lang="da-DK" sz="1200" dirty="0"/>
              <a:t> on a </a:t>
            </a:r>
            <a:r>
              <a:rPr lang="da-DK" sz="1200" dirty="0" err="1"/>
              <a:t>very</a:t>
            </a:r>
            <a:r>
              <a:rPr lang="da-DK" sz="1200" dirty="0"/>
              <a:t> simple </a:t>
            </a:r>
            <a:r>
              <a:rPr lang="da-DK" sz="1200" dirty="0" err="1"/>
              <a:t>principle</a:t>
            </a:r>
            <a:r>
              <a:rPr lang="da-DK" sz="1200" dirty="0"/>
              <a:t>: </a:t>
            </a:r>
            <a:r>
              <a:rPr lang="da-DK" sz="1200" dirty="0" err="1"/>
              <a:t>extract</a:t>
            </a:r>
            <a:r>
              <a:rPr lang="da-DK" sz="1200" dirty="0"/>
              <a:t> </a:t>
            </a:r>
            <a:r>
              <a:rPr lang="da-DK" sz="1200" dirty="0" err="1"/>
              <a:t>key</a:t>
            </a:r>
            <a:r>
              <a:rPr lang="da-DK" sz="1200" dirty="0"/>
              <a:t> </a:t>
            </a:r>
            <a:r>
              <a:rPr lang="da-DK" sz="1200" dirty="0" err="1"/>
              <a:t>words</a:t>
            </a:r>
            <a:r>
              <a:rPr lang="da-DK" sz="1200" dirty="0"/>
              <a:t> from the </a:t>
            </a:r>
            <a:r>
              <a:rPr lang="da-DK" sz="1200" dirty="0" err="1"/>
              <a:t>user's</a:t>
            </a:r>
            <a:r>
              <a:rPr lang="da-DK" sz="1200" dirty="0"/>
              <a:t> </a:t>
            </a:r>
            <a:r>
              <a:rPr lang="da-DK" sz="1200" dirty="0" err="1"/>
              <a:t>own</a:t>
            </a:r>
            <a:r>
              <a:rPr lang="da-DK" sz="1200" dirty="0"/>
              <a:t> </a:t>
            </a:r>
            <a:r>
              <a:rPr lang="da-DK" sz="1200" dirty="0" err="1"/>
              <a:t>language</a:t>
            </a:r>
            <a:r>
              <a:rPr lang="da-DK" sz="1200" dirty="0"/>
              <a:t>, and pose </a:t>
            </a:r>
            <a:r>
              <a:rPr lang="da-DK" sz="1200" dirty="0" err="1"/>
              <a:t>their</a:t>
            </a:r>
            <a:r>
              <a:rPr lang="da-DK" sz="1200" dirty="0"/>
              <a:t> statements back to </a:t>
            </a:r>
            <a:r>
              <a:rPr lang="da-DK" sz="1200" dirty="0" err="1"/>
              <a:t>them</a:t>
            </a:r>
            <a:r>
              <a:rPr lang="da-DK" sz="1200" dirty="0"/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9046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Her Style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234284" y="5498071"/>
            <a:ext cx="3115292" cy="3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We humans crave to hear ourselves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-60923" y="3638797"/>
            <a:ext cx="3590534" cy="11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Famed scientist Carl Sagan, in 1975, concurred: "No such computer program is adequate for psychiatric use today, but the same can be remarked about some human psychotherapists.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-240330" y="3268219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Fun Anecdote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354339" y="2320239"/>
            <a:ext cx="134427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529611" y="3838819"/>
            <a:ext cx="97937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456903" y="5514165"/>
            <a:ext cx="1241706" cy="43446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10622" y="2320239"/>
            <a:ext cx="865138" cy="4792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 flipV="1">
            <a:off x="7610622" y="4304714"/>
            <a:ext cx="855613" cy="400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descr="Hjem 3.m4a">
            <a:hlinkClick r:id="" action="ppaction://media"/>
            <a:extLst>
              <a:ext uri="{FF2B5EF4-FFF2-40B4-BE49-F238E27FC236}">
                <a16:creationId xmlns:a16="http://schemas.microsoft.com/office/drawing/2014/main" id="{2D8248A9-2FBC-8644-B169-04A6B52F7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2805" y="612774"/>
            <a:ext cx="812800" cy="812800"/>
          </a:xfrm>
          <a:prstGeom prst="rect">
            <a:avLst/>
          </a:prstGeom>
        </p:spPr>
      </p:pic>
      <p:sp>
        <p:nvSpPr>
          <p:cNvPr id="34" name="Rectangle 7">
            <a:extLst>
              <a:ext uri="{FF2B5EF4-FFF2-40B4-BE49-F238E27FC236}">
                <a16:creationId xmlns:a16="http://schemas.microsoft.com/office/drawing/2014/main" id="{CF56191C-FB1A-7D4D-BC43-AC0675E4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97" y="5095806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Learned?</a:t>
            </a:r>
          </a:p>
        </p:txBody>
      </p:sp>
      <p:sp>
        <p:nvSpPr>
          <p:cNvPr id="35" name="AutoShape 87">
            <a:extLst>
              <a:ext uri="{FF2B5EF4-FFF2-40B4-BE49-F238E27FC236}">
                <a16:creationId xmlns:a16="http://schemas.microsoft.com/office/drawing/2014/main" id="{3B575E51-4A70-604E-99A5-43841B1E4866}"/>
              </a:ext>
            </a:extLst>
          </p:cNvPr>
          <p:cNvSpPr>
            <a:spLocks/>
          </p:cNvSpPr>
          <p:nvPr/>
        </p:nvSpPr>
        <p:spPr bwMode="auto">
          <a:xfrm>
            <a:off x="5964857" y="575812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790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18" grpId="0"/>
      <p:bldP spid="19" grpId="0"/>
      <p:bldP spid="20" grpId="0"/>
      <p:bldP spid="25" grpId="0"/>
      <p:bldP spid="27" grpId="0"/>
      <p:bldP spid="28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Sometimes Ai is just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“Artificial” Intelligence</a:t>
            </a:r>
          </a:p>
        </p:txBody>
      </p:sp>
    </p:spTree>
    <p:extLst>
      <p:ext uri="{BB962C8B-B14F-4D97-AF65-F5344CB8AC3E}">
        <p14:creationId xmlns:p14="http://schemas.microsoft.com/office/powerpoint/2010/main" val="270020067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1041417"/>
            <a:chOff x="567056" y="353113"/>
            <a:chExt cx="11057886" cy="121841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The Whimsical Conversationalist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da-DK" dirty="0"/>
                <a:t>PC </a:t>
              </a:r>
              <a:r>
                <a:rPr lang="da-DK" dirty="0" err="1"/>
                <a:t>Therapist</a:t>
              </a:r>
              <a:r>
                <a:rPr lang="da-DK" dirty="0"/>
                <a:t> III 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4164013" y="1719263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177628" y="4855477"/>
            <a:ext cx="3860800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rgbClr val="4EA6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292850" y="1733550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299544" y="3659188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836988" y="3179763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20239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604440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1" y="4190206"/>
            <a:ext cx="609600" cy="6096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475760" y="2265671"/>
            <a:ext cx="3314457" cy="88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The very first Most Human Computer award.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Richard Wallace, it’s creator, went on to win three times.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475760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Background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9046" y="2265671"/>
            <a:ext cx="3597942" cy="11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200" dirty="0"/>
              <a:t>It </a:t>
            </a:r>
            <a:r>
              <a:rPr lang="da-DK" sz="1200" dirty="0" err="1"/>
              <a:t>mimiced</a:t>
            </a:r>
            <a:r>
              <a:rPr lang="da-DK" sz="1200" dirty="0"/>
              <a:t> human </a:t>
            </a:r>
            <a:r>
              <a:rPr lang="da-DK" sz="1200" dirty="0" err="1"/>
              <a:t>faults</a:t>
            </a:r>
            <a:r>
              <a:rPr lang="da-DK" sz="1200" dirty="0"/>
              <a:t> </a:t>
            </a:r>
            <a:r>
              <a:rPr lang="da-DK" sz="1200" dirty="0" err="1"/>
              <a:t>like</a:t>
            </a:r>
            <a:r>
              <a:rPr lang="da-DK" sz="1200" dirty="0"/>
              <a:t> </a:t>
            </a:r>
            <a:r>
              <a:rPr lang="da-DK" sz="1200" dirty="0" err="1"/>
              <a:t>writing</a:t>
            </a:r>
            <a:r>
              <a:rPr lang="da-DK" sz="1200" dirty="0"/>
              <a:t> </a:t>
            </a:r>
            <a:r>
              <a:rPr lang="da-DK" sz="1200" dirty="0" err="1"/>
              <a:t>typos</a:t>
            </a:r>
            <a:r>
              <a:rPr lang="da-DK" sz="1200" dirty="0"/>
              <a:t> </a:t>
            </a:r>
            <a:r>
              <a:rPr lang="da-DK" sz="1200" dirty="0" err="1"/>
              <a:t>while</a:t>
            </a:r>
            <a:r>
              <a:rPr lang="da-DK" sz="1200" dirty="0"/>
              <a:t> </a:t>
            </a:r>
            <a:r>
              <a:rPr lang="da-DK" sz="1200" dirty="0" err="1"/>
              <a:t>shifting</a:t>
            </a:r>
            <a:r>
              <a:rPr lang="da-DK" sz="1200" dirty="0"/>
              <a:t> </a:t>
            </a:r>
            <a:r>
              <a:rPr lang="da-DK" sz="1200" dirty="0" err="1"/>
              <a:t>topics</a:t>
            </a:r>
            <a:r>
              <a:rPr lang="da-DK" sz="1200" dirty="0"/>
              <a:t> </a:t>
            </a:r>
            <a:r>
              <a:rPr lang="da-DK" sz="1200" dirty="0" err="1"/>
              <a:t>wildly</a:t>
            </a:r>
            <a:r>
              <a:rPr lang="da-DK" sz="1200" dirty="0"/>
              <a:t> and </a:t>
            </a:r>
            <a:r>
              <a:rPr lang="da-DK" sz="1200" dirty="0" err="1"/>
              <a:t>spouting</a:t>
            </a:r>
            <a:r>
              <a:rPr lang="da-DK" sz="1200" dirty="0"/>
              <a:t> </a:t>
            </a:r>
            <a:r>
              <a:rPr lang="da-DK" sz="1200" dirty="0" err="1"/>
              <a:t>canned</a:t>
            </a:r>
            <a:r>
              <a:rPr lang="da-DK" sz="1200" dirty="0"/>
              <a:t> </a:t>
            </a:r>
            <a:r>
              <a:rPr lang="da-DK" sz="1200" dirty="0" err="1"/>
              <a:t>one</a:t>
            </a:r>
            <a:r>
              <a:rPr lang="da-DK" sz="1200" dirty="0"/>
              <a:t>-liners. It </a:t>
            </a:r>
            <a:r>
              <a:rPr lang="da-DK" sz="1200" dirty="0" err="1"/>
              <a:t>came</a:t>
            </a:r>
            <a:r>
              <a:rPr lang="da-DK" sz="1200" dirty="0"/>
              <a:t> </a:t>
            </a:r>
            <a:r>
              <a:rPr lang="da-DK" sz="1200" dirty="0" err="1"/>
              <a:t>off</a:t>
            </a:r>
            <a:r>
              <a:rPr lang="da-DK" sz="1200" dirty="0"/>
              <a:t> as </a:t>
            </a:r>
            <a:r>
              <a:rPr lang="da-DK" sz="1200" dirty="0" err="1"/>
              <a:t>zany</a:t>
            </a:r>
            <a:r>
              <a:rPr lang="da-DK" sz="1200" dirty="0"/>
              <a:t>, a jokester, a </a:t>
            </a:r>
            <a:r>
              <a:rPr lang="da-DK" sz="1200" dirty="0" err="1"/>
              <a:t>much</a:t>
            </a:r>
            <a:r>
              <a:rPr lang="da-DK" sz="1200" dirty="0"/>
              <a:t> more “human” personality </a:t>
            </a:r>
            <a:r>
              <a:rPr lang="da-DK" sz="1200" dirty="0" err="1"/>
              <a:t>than</a:t>
            </a:r>
            <a:r>
              <a:rPr lang="da-DK" sz="1200" dirty="0"/>
              <a:t> the normal </a:t>
            </a:r>
            <a:r>
              <a:rPr lang="da-DK" sz="1200" dirty="0" err="1"/>
              <a:t>encyclopedic</a:t>
            </a:r>
            <a:r>
              <a:rPr lang="da-DK" sz="1200" dirty="0"/>
              <a:t> Ais.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9046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Her Style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8575341" y="4373563"/>
            <a:ext cx="3115293" cy="172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Experience with PC Therapist indicates that most casual conversation is “state-less,” that is, each reply depends only on the current query, without any knowledge of the history of the conversation required to formulate the reply.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-163678" y="4291340"/>
            <a:ext cx="3590534" cy="11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“I really thought PC Therapist was a human, because it … was weird and funny, in a normal sort of way,” 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- A Harvard graduate student.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04966" y="3780721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Fun Anecdote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354339" y="2320239"/>
            <a:ext cx="134427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319500" y="4167461"/>
            <a:ext cx="1003118" cy="28678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10622" y="2320239"/>
            <a:ext cx="865138" cy="4792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7286300" y="4344716"/>
            <a:ext cx="1179936" cy="4434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extLst>
              <a:ext uri="{FF2B5EF4-FFF2-40B4-BE49-F238E27FC236}">
                <a16:creationId xmlns:a16="http://schemas.microsoft.com/office/drawing/2014/main" id="{CF56191C-FB1A-7D4D-BC43-AC0675E4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760" y="3956735"/>
            <a:ext cx="2342107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Learned?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36E4CA96-C2F3-8143-9F62-15CBFB144AB3}"/>
              </a:ext>
            </a:extLst>
          </p:cNvPr>
          <p:cNvSpPr>
            <a:spLocks/>
          </p:cNvSpPr>
          <p:nvPr/>
        </p:nvSpPr>
        <p:spPr bwMode="auto">
          <a:xfrm>
            <a:off x="5823744" y="4049907"/>
            <a:ext cx="1431600" cy="1960059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rgbClr val="4EA6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AutoShape 87">
            <a:extLst>
              <a:ext uri="{FF2B5EF4-FFF2-40B4-BE49-F238E27FC236}">
                <a16:creationId xmlns:a16="http://schemas.microsoft.com/office/drawing/2014/main" id="{E330FF5E-77DD-9544-9E96-E48EBB99C3D5}"/>
              </a:ext>
            </a:extLst>
          </p:cNvPr>
          <p:cNvSpPr>
            <a:spLocks/>
          </p:cNvSpPr>
          <p:nvPr/>
        </p:nvSpPr>
        <p:spPr bwMode="auto">
          <a:xfrm>
            <a:off x="6457950" y="44424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3" name="Online Media 2" descr="Hjem 9.m4a">
            <a:hlinkClick r:id="" action="ppaction://media"/>
            <a:extLst>
              <a:ext uri="{FF2B5EF4-FFF2-40B4-BE49-F238E27FC236}">
                <a16:creationId xmlns:a16="http://schemas.microsoft.com/office/drawing/2014/main" id="{6DCD0240-69FB-454D-998B-984A08CA1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9035" y="5651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18" grpId="0"/>
      <p:bldP spid="25" grpId="0"/>
      <p:bldP spid="27" grpId="0"/>
      <p:bldP spid="28" grpId="0"/>
      <p:bldP spid="34" grpId="0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1041417"/>
            <a:chOff x="567056" y="353113"/>
            <a:chExt cx="11057886" cy="121841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The Big Data Parrot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da-DK" dirty="0" err="1"/>
                <a:t>Cleverbot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4164013" y="1719263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177628" y="4855477"/>
            <a:ext cx="3860800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rgbClr val="4EA6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292850" y="1733550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299544" y="3659188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836988" y="3179763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20239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604440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1" y="4190206"/>
            <a:ext cx="609600" cy="609600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475760" y="2265671"/>
            <a:ext cx="3314457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Cleverbot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has been collecting my conversations since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middleschool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8475760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Background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39046" y="2265671"/>
            <a:ext cx="3185095" cy="89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200" dirty="0" err="1"/>
              <a:t>Uses</a:t>
            </a:r>
            <a:r>
              <a:rPr lang="da-DK" sz="1200" dirty="0"/>
              <a:t> a </a:t>
            </a:r>
            <a:r>
              <a:rPr lang="da-DK" sz="1200" dirty="0" err="1"/>
              <a:t>unique</a:t>
            </a:r>
            <a:r>
              <a:rPr lang="da-DK" sz="1200" dirty="0"/>
              <a:t> </a:t>
            </a:r>
            <a:r>
              <a:rPr lang="da-DK" sz="1200" dirty="0" err="1"/>
              <a:t>learning</a:t>
            </a:r>
            <a:r>
              <a:rPr lang="da-DK" sz="1200" dirty="0"/>
              <a:t> </a:t>
            </a:r>
            <a:r>
              <a:rPr lang="da-DK" sz="1200" dirty="0" err="1"/>
              <a:t>algorithm</a:t>
            </a:r>
            <a:r>
              <a:rPr lang="da-DK" sz="1200" dirty="0"/>
              <a:t> </a:t>
            </a:r>
            <a:r>
              <a:rPr lang="da-DK" sz="1200" dirty="0" err="1"/>
              <a:t>that</a:t>
            </a:r>
            <a:r>
              <a:rPr lang="da-DK" sz="1200" dirty="0"/>
              <a:t> stores </a:t>
            </a:r>
            <a:r>
              <a:rPr lang="da-DK" sz="1200" dirty="0" err="1"/>
              <a:t>previous</a:t>
            </a:r>
            <a:r>
              <a:rPr lang="da-DK" sz="1200" dirty="0"/>
              <a:t> </a:t>
            </a:r>
            <a:r>
              <a:rPr lang="da-DK" sz="1200" dirty="0" err="1"/>
              <a:t>conversations</a:t>
            </a:r>
            <a:r>
              <a:rPr lang="da-DK" sz="1200" dirty="0"/>
              <a:t> and </a:t>
            </a:r>
            <a:r>
              <a:rPr lang="da-DK" sz="1200" dirty="0" err="1"/>
              <a:t>uses</a:t>
            </a:r>
            <a:r>
              <a:rPr lang="da-DK" sz="1200" dirty="0"/>
              <a:t> </a:t>
            </a:r>
            <a:r>
              <a:rPr lang="da-DK" sz="1200" dirty="0" err="1"/>
              <a:t>them</a:t>
            </a:r>
            <a:r>
              <a:rPr lang="da-DK" sz="1200" dirty="0"/>
              <a:t> as guides in future </a:t>
            </a:r>
            <a:r>
              <a:rPr lang="da-DK" sz="1200" dirty="0" err="1"/>
              <a:t>conversations</a:t>
            </a:r>
            <a:r>
              <a:rPr lang="da-DK" sz="1200" dirty="0"/>
              <a:t>.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9046" y="19078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Her Style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8575341" y="4373563"/>
            <a:ext cx="3115293" cy="144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Many of our conversations are alike. It’s like our conversation structures and arguments follow certain archetypical patterns and that most of our chitchatting is remixing old conversations already had.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-70649" y="4305169"/>
            <a:ext cx="3590534" cy="199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To really 'get' how it works you have to think about it in a rather backwards sort of way. There's no programming to make it claim to be human, yet it does so often - because most of the people speaking to it claim to be human. And it will often accuse users of being a robot...“  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- Rollo Carpenter (Founder of an AI company)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04966" y="3780721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Fun Anecdote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354339" y="2320239"/>
            <a:ext cx="134427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319500" y="4167461"/>
            <a:ext cx="1003118" cy="28678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10622" y="2320239"/>
            <a:ext cx="865138" cy="4792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7286300" y="4344716"/>
            <a:ext cx="1179936" cy="4434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extLst>
              <a:ext uri="{FF2B5EF4-FFF2-40B4-BE49-F238E27FC236}">
                <a16:creationId xmlns:a16="http://schemas.microsoft.com/office/drawing/2014/main" id="{CF56191C-FB1A-7D4D-BC43-AC0675E4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760" y="3956735"/>
            <a:ext cx="2342107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Learned?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36E4CA96-C2F3-8143-9F62-15CBFB144AB3}"/>
              </a:ext>
            </a:extLst>
          </p:cNvPr>
          <p:cNvSpPr>
            <a:spLocks/>
          </p:cNvSpPr>
          <p:nvPr/>
        </p:nvSpPr>
        <p:spPr bwMode="auto">
          <a:xfrm>
            <a:off x="5823744" y="4049907"/>
            <a:ext cx="1431600" cy="1960059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rgbClr val="4EA6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AutoShape 87">
            <a:extLst>
              <a:ext uri="{FF2B5EF4-FFF2-40B4-BE49-F238E27FC236}">
                <a16:creationId xmlns:a16="http://schemas.microsoft.com/office/drawing/2014/main" id="{E330FF5E-77DD-9544-9E96-E48EBB99C3D5}"/>
              </a:ext>
            </a:extLst>
          </p:cNvPr>
          <p:cNvSpPr>
            <a:spLocks/>
          </p:cNvSpPr>
          <p:nvPr/>
        </p:nvSpPr>
        <p:spPr bwMode="auto">
          <a:xfrm>
            <a:off x="6457950" y="444240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3" name="Online Media 2" descr="Hjem 13.m4a">
            <a:hlinkClick r:id="" action="ppaction://media"/>
            <a:extLst>
              <a:ext uri="{FF2B5EF4-FFF2-40B4-BE49-F238E27FC236}">
                <a16:creationId xmlns:a16="http://schemas.microsoft.com/office/drawing/2014/main" id="{299A6555-67CF-9140-B423-8F952C4DE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0113" y="648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22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18" grpId="0"/>
      <p:bldP spid="25" grpId="0"/>
      <p:bldP spid="27" grpId="0"/>
      <p:bldP spid="28" grpId="0"/>
      <p:bldP spid="34" grpId="0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436599"/>
            <a:ext cx="11057886" cy="1041417"/>
            <a:chOff x="567056" y="353113"/>
            <a:chExt cx="11057886" cy="121841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The Jerk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7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da-DK" dirty="0" err="1"/>
                <a:t>Mgonz</a:t>
              </a:r>
              <a:r>
                <a:rPr lang="da-DK" dirty="0"/>
                <a:t> 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4164013" y="1719263"/>
            <a:ext cx="2609850" cy="1939925"/>
          </a:xfrm>
          <a:custGeom>
            <a:avLst/>
            <a:gdLst>
              <a:gd name="T0" fmla="*/ 820 w 886"/>
              <a:gd name="T1" fmla="*/ 261 h 659"/>
              <a:gd name="T2" fmla="*/ 750 w 886"/>
              <a:gd name="T3" fmla="*/ 290 h 659"/>
              <a:gd name="T4" fmla="*/ 724 w 886"/>
              <a:gd name="T5" fmla="*/ 251 h 659"/>
              <a:gd name="T6" fmla="*/ 723 w 886"/>
              <a:gd name="T7" fmla="*/ 251 h 659"/>
              <a:gd name="T8" fmla="*/ 723 w 886"/>
              <a:gd name="T9" fmla="*/ 5 h 659"/>
              <a:gd name="T10" fmla="*/ 644 w 886"/>
              <a:gd name="T11" fmla="*/ 0 h 659"/>
              <a:gd name="T12" fmla="*/ 148 w 886"/>
              <a:gd name="T13" fmla="*/ 189 h 659"/>
              <a:gd name="T14" fmla="*/ 7 w 886"/>
              <a:gd name="T15" fmla="*/ 573 h 659"/>
              <a:gd name="T16" fmla="*/ 6 w 886"/>
              <a:gd name="T17" fmla="*/ 586 h 659"/>
              <a:gd name="T18" fmla="*/ 0 w 886"/>
              <a:gd name="T19" fmla="*/ 659 h 659"/>
              <a:gd name="T20" fmla="*/ 175 w 886"/>
              <a:gd name="T21" fmla="*/ 659 h 659"/>
              <a:gd name="T22" fmla="*/ 175 w 886"/>
              <a:gd name="T23" fmla="*/ 659 h 659"/>
              <a:gd name="T24" fmla="*/ 214 w 886"/>
              <a:gd name="T25" fmla="*/ 632 h 659"/>
              <a:gd name="T26" fmla="*/ 185 w 886"/>
              <a:gd name="T27" fmla="*/ 563 h 659"/>
              <a:gd name="T28" fmla="*/ 311 w 886"/>
              <a:gd name="T29" fmla="*/ 563 h 659"/>
              <a:gd name="T30" fmla="*/ 282 w 886"/>
              <a:gd name="T31" fmla="*/ 632 h 659"/>
              <a:gd name="T32" fmla="*/ 336 w 886"/>
              <a:gd name="T33" fmla="*/ 659 h 659"/>
              <a:gd name="T34" fmla="*/ 723 w 886"/>
              <a:gd name="T35" fmla="*/ 659 h 659"/>
              <a:gd name="T36" fmla="*/ 723 w 886"/>
              <a:gd name="T37" fmla="*/ 412 h 659"/>
              <a:gd name="T38" fmla="*/ 750 w 886"/>
              <a:gd name="T39" fmla="*/ 358 h 659"/>
              <a:gd name="T40" fmla="*/ 820 w 886"/>
              <a:gd name="T41" fmla="*/ 387 h 659"/>
              <a:gd name="T42" fmla="*/ 820 w 886"/>
              <a:gd name="T43" fmla="*/ 261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659">
                <a:moveTo>
                  <a:pt x="820" y="261"/>
                </a:moveTo>
                <a:cubicBezTo>
                  <a:pt x="781" y="255"/>
                  <a:pt x="777" y="277"/>
                  <a:pt x="750" y="290"/>
                </a:cubicBezTo>
                <a:cubicBezTo>
                  <a:pt x="737" y="296"/>
                  <a:pt x="726" y="287"/>
                  <a:pt x="724" y="251"/>
                </a:cubicBezTo>
                <a:cubicBezTo>
                  <a:pt x="723" y="251"/>
                  <a:pt x="723" y="251"/>
                  <a:pt x="723" y="251"/>
                </a:cubicBezTo>
                <a:cubicBezTo>
                  <a:pt x="723" y="5"/>
                  <a:pt x="723" y="5"/>
                  <a:pt x="723" y="5"/>
                </a:cubicBezTo>
                <a:cubicBezTo>
                  <a:pt x="697" y="1"/>
                  <a:pt x="671" y="0"/>
                  <a:pt x="644" y="0"/>
                </a:cubicBezTo>
                <a:cubicBezTo>
                  <a:pt x="416" y="0"/>
                  <a:pt x="259" y="60"/>
                  <a:pt x="148" y="189"/>
                </a:cubicBezTo>
                <a:cubicBezTo>
                  <a:pt x="36" y="319"/>
                  <a:pt x="16" y="497"/>
                  <a:pt x="7" y="573"/>
                </a:cubicBezTo>
                <a:cubicBezTo>
                  <a:pt x="7" y="578"/>
                  <a:pt x="6" y="583"/>
                  <a:pt x="6" y="586"/>
                </a:cubicBezTo>
                <a:cubicBezTo>
                  <a:pt x="2" y="616"/>
                  <a:pt x="0" y="640"/>
                  <a:pt x="0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211" y="656"/>
                  <a:pt x="220" y="645"/>
                  <a:pt x="214" y="632"/>
                </a:cubicBezTo>
                <a:cubicBezTo>
                  <a:pt x="202" y="605"/>
                  <a:pt x="179" y="601"/>
                  <a:pt x="185" y="563"/>
                </a:cubicBezTo>
                <a:cubicBezTo>
                  <a:pt x="195" y="496"/>
                  <a:pt x="301" y="496"/>
                  <a:pt x="311" y="563"/>
                </a:cubicBezTo>
                <a:cubicBezTo>
                  <a:pt x="317" y="601"/>
                  <a:pt x="295" y="605"/>
                  <a:pt x="282" y="632"/>
                </a:cubicBezTo>
                <a:cubicBezTo>
                  <a:pt x="276" y="647"/>
                  <a:pt x="287" y="659"/>
                  <a:pt x="336" y="659"/>
                </a:cubicBezTo>
                <a:cubicBezTo>
                  <a:pt x="723" y="659"/>
                  <a:pt x="723" y="659"/>
                  <a:pt x="723" y="659"/>
                </a:cubicBezTo>
                <a:cubicBezTo>
                  <a:pt x="723" y="412"/>
                  <a:pt x="723" y="412"/>
                  <a:pt x="723" y="412"/>
                </a:cubicBezTo>
                <a:cubicBezTo>
                  <a:pt x="723" y="363"/>
                  <a:pt x="735" y="352"/>
                  <a:pt x="750" y="358"/>
                </a:cubicBezTo>
                <a:cubicBezTo>
                  <a:pt x="777" y="370"/>
                  <a:pt x="781" y="393"/>
                  <a:pt x="820" y="387"/>
                </a:cubicBezTo>
                <a:cubicBezTo>
                  <a:pt x="886" y="377"/>
                  <a:pt x="886" y="271"/>
                  <a:pt x="820" y="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292850" y="1733550"/>
            <a:ext cx="1770063" cy="2405062"/>
          </a:xfrm>
          <a:custGeom>
            <a:avLst/>
            <a:gdLst>
              <a:gd name="T0" fmla="*/ 533 w 601"/>
              <a:gd name="T1" fmla="*/ 343 h 817"/>
              <a:gd name="T2" fmla="*/ 400 w 601"/>
              <a:gd name="T3" fmla="*/ 173 h 817"/>
              <a:gd name="T4" fmla="*/ 0 w 601"/>
              <a:gd name="T5" fmla="*/ 0 h 817"/>
              <a:gd name="T6" fmla="*/ 0 w 601"/>
              <a:gd name="T7" fmla="*/ 246 h 817"/>
              <a:gd name="T8" fmla="*/ 1 w 601"/>
              <a:gd name="T9" fmla="*/ 246 h 817"/>
              <a:gd name="T10" fmla="*/ 27 w 601"/>
              <a:gd name="T11" fmla="*/ 285 h 817"/>
              <a:gd name="T12" fmla="*/ 97 w 601"/>
              <a:gd name="T13" fmla="*/ 256 h 817"/>
              <a:gd name="T14" fmla="*/ 97 w 601"/>
              <a:gd name="T15" fmla="*/ 382 h 817"/>
              <a:gd name="T16" fmla="*/ 27 w 601"/>
              <a:gd name="T17" fmla="*/ 353 h 817"/>
              <a:gd name="T18" fmla="*/ 0 w 601"/>
              <a:gd name="T19" fmla="*/ 407 h 817"/>
              <a:gd name="T20" fmla="*/ 0 w 601"/>
              <a:gd name="T21" fmla="*/ 654 h 817"/>
              <a:gd name="T22" fmla="*/ 327 w 601"/>
              <a:gd name="T23" fmla="*/ 654 h 817"/>
              <a:gd name="T24" fmla="*/ 381 w 601"/>
              <a:gd name="T25" fmla="*/ 681 h 817"/>
              <a:gd name="T26" fmla="*/ 352 w 601"/>
              <a:gd name="T27" fmla="*/ 750 h 817"/>
              <a:gd name="T28" fmla="*/ 478 w 601"/>
              <a:gd name="T29" fmla="*/ 750 h 817"/>
              <a:gd name="T30" fmla="*/ 449 w 601"/>
              <a:gd name="T31" fmla="*/ 681 h 817"/>
              <a:gd name="T32" fmla="*/ 488 w 601"/>
              <a:gd name="T33" fmla="*/ 654 h 817"/>
              <a:gd name="T34" fmla="*/ 488 w 601"/>
              <a:gd name="T35" fmla="*/ 654 h 817"/>
              <a:gd name="T36" fmla="*/ 591 w 601"/>
              <a:gd name="T37" fmla="*/ 654 h 817"/>
              <a:gd name="T38" fmla="*/ 594 w 601"/>
              <a:gd name="T39" fmla="*/ 616 h 817"/>
              <a:gd name="T40" fmla="*/ 533 w 601"/>
              <a:gd name="T41" fmla="*/ 343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1" h="817">
                <a:moveTo>
                  <a:pt x="533" y="343"/>
                </a:moveTo>
                <a:cubicBezTo>
                  <a:pt x="488" y="260"/>
                  <a:pt x="431" y="201"/>
                  <a:pt x="400" y="173"/>
                </a:cubicBezTo>
                <a:cubicBezTo>
                  <a:pt x="333" y="110"/>
                  <a:pt x="179" y="21"/>
                  <a:pt x="0" y="0"/>
                </a:cubicBezTo>
                <a:cubicBezTo>
                  <a:pt x="0" y="246"/>
                  <a:pt x="0" y="246"/>
                  <a:pt x="0" y="246"/>
                </a:cubicBezTo>
                <a:cubicBezTo>
                  <a:pt x="1" y="246"/>
                  <a:pt x="1" y="246"/>
                  <a:pt x="1" y="246"/>
                </a:cubicBezTo>
                <a:cubicBezTo>
                  <a:pt x="3" y="282"/>
                  <a:pt x="14" y="291"/>
                  <a:pt x="27" y="285"/>
                </a:cubicBezTo>
                <a:cubicBezTo>
                  <a:pt x="54" y="272"/>
                  <a:pt x="58" y="250"/>
                  <a:pt x="97" y="256"/>
                </a:cubicBezTo>
                <a:cubicBezTo>
                  <a:pt x="163" y="266"/>
                  <a:pt x="163" y="372"/>
                  <a:pt x="97" y="382"/>
                </a:cubicBezTo>
                <a:cubicBezTo>
                  <a:pt x="58" y="388"/>
                  <a:pt x="54" y="365"/>
                  <a:pt x="27" y="353"/>
                </a:cubicBezTo>
                <a:cubicBezTo>
                  <a:pt x="12" y="347"/>
                  <a:pt x="0" y="358"/>
                  <a:pt x="0" y="407"/>
                </a:cubicBezTo>
                <a:cubicBezTo>
                  <a:pt x="0" y="654"/>
                  <a:pt x="0" y="654"/>
                  <a:pt x="0" y="654"/>
                </a:cubicBezTo>
                <a:cubicBezTo>
                  <a:pt x="327" y="654"/>
                  <a:pt x="327" y="654"/>
                  <a:pt x="327" y="654"/>
                </a:cubicBezTo>
                <a:cubicBezTo>
                  <a:pt x="376" y="654"/>
                  <a:pt x="388" y="666"/>
                  <a:pt x="381" y="681"/>
                </a:cubicBezTo>
                <a:cubicBezTo>
                  <a:pt x="369" y="708"/>
                  <a:pt x="346" y="712"/>
                  <a:pt x="352" y="750"/>
                </a:cubicBezTo>
                <a:cubicBezTo>
                  <a:pt x="363" y="817"/>
                  <a:pt x="468" y="817"/>
                  <a:pt x="478" y="750"/>
                </a:cubicBezTo>
                <a:cubicBezTo>
                  <a:pt x="484" y="712"/>
                  <a:pt x="462" y="708"/>
                  <a:pt x="449" y="681"/>
                </a:cubicBezTo>
                <a:cubicBezTo>
                  <a:pt x="444" y="668"/>
                  <a:pt x="452" y="657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591" y="654"/>
                  <a:pt x="591" y="654"/>
                  <a:pt x="591" y="654"/>
                </a:cubicBezTo>
                <a:cubicBezTo>
                  <a:pt x="592" y="642"/>
                  <a:pt x="593" y="629"/>
                  <a:pt x="594" y="616"/>
                </a:cubicBezTo>
                <a:cubicBezTo>
                  <a:pt x="601" y="524"/>
                  <a:pt x="580" y="432"/>
                  <a:pt x="533" y="343"/>
                </a:cubicBezTo>
                <a:close/>
              </a:path>
            </a:pathLst>
          </a:custGeom>
          <a:solidFill>
            <a:srgbClr val="E54891"/>
          </a:solidFill>
          <a:ln>
            <a:solidFill>
              <a:srgbClr val="E548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313363" y="3659188"/>
            <a:ext cx="2720975" cy="1671637"/>
          </a:xfrm>
          <a:custGeom>
            <a:avLst/>
            <a:gdLst>
              <a:gd name="T0" fmla="*/ 821 w 924"/>
              <a:gd name="T1" fmla="*/ 0 h 568"/>
              <a:gd name="T2" fmla="*/ 821 w 924"/>
              <a:gd name="T3" fmla="*/ 0 h 568"/>
              <a:gd name="T4" fmla="*/ 782 w 924"/>
              <a:gd name="T5" fmla="*/ 27 h 568"/>
              <a:gd name="T6" fmla="*/ 811 w 924"/>
              <a:gd name="T7" fmla="*/ 96 h 568"/>
              <a:gd name="T8" fmla="*/ 685 w 924"/>
              <a:gd name="T9" fmla="*/ 96 h 568"/>
              <a:gd name="T10" fmla="*/ 714 w 924"/>
              <a:gd name="T11" fmla="*/ 27 h 568"/>
              <a:gd name="T12" fmla="*/ 660 w 924"/>
              <a:gd name="T13" fmla="*/ 0 h 568"/>
              <a:gd name="T14" fmla="*/ 333 w 924"/>
              <a:gd name="T15" fmla="*/ 0 h 568"/>
              <a:gd name="T16" fmla="*/ 163 w 924"/>
              <a:gd name="T17" fmla="*/ 0 h 568"/>
              <a:gd name="T18" fmla="*/ 163 w 924"/>
              <a:gd name="T19" fmla="*/ 194 h 568"/>
              <a:gd name="T20" fmla="*/ 136 w 924"/>
              <a:gd name="T21" fmla="*/ 248 h 568"/>
              <a:gd name="T22" fmla="*/ 66 w 924"/>
              <a:gd name="T23" fmla="*/ 219 h 568"/>
              <a:gd name="T24" fmla="*/ 66 w 924"/>
              <a:gd name="T25" fmla="*/ 345 h 568"/>
              <a:gd name="T26" fmla="*/ 136 w 924"/>
              <a:gd name="T27" fmla="*/ 317 h 568"/>
              <a:gd name="T28" fmla="*/ 162 w 924"/>
              <a:gd name="T29" fmla="*/ 355 h 568"/>
              <a:gd name="T30" fmla="*/ 163 w 924"/>
              <a:gd name="T31" fmla="*/ 355 h 568"/>
              <a:gd name="T32" fmla="*/ 163 w 924"/>
              <a:gd name="T33" fmla="*/ 568 h 568"/>
              <a:gd name="T34" fmla="*/ 245 w 924"/>
              <a:gd name="T35" fmla="*/ 568 h 568"/>
              <a:gd name="T36" fmla="*/ 245 w 924"/>
              <a:gd name="T37" fmla="*/ 568 h 568"/>
              <a:gd name="T38" fmla="*/ 284 w 924"/>
              <a:gd name="T39" fmla="*/ 542 h 568"/>
              <a:gd name="T40" fmla="*/ 255 w 924"/>
              <a:gd name="T41" fmla="*/ 472 h 568"/>
              <a:gd name="T42" fmla="*/ 381 w 924"/>
              <a:gd name="T43" fmla="*/ 472 h 568"/>
              <a:gd name="T44" fmla="*/ 352 w 924"/>
              <a:gd name="T45" fmla="*/ 542 h 568"/>
              <a:gd name="T46" fmla="*/ 406 w 924"/>
              <a:gd name="T47" fmla="*/ 568 h 568"/>
              <a:gd name="T48" fmla="*/ 672 w 924"/>
              <a:gd name="T49" fmla="*/ 568 h 568"/>
              <a:gd name="T50" fmla="*/ 730 w 924"/>
              <a:gd name="T51" fmla="*/ 477 h 568"/>
              <a:gd name="T52" fmla="*/ 797 w 924"/>
              <a:gd name="T53" fmla="*/ 385 h 568"/>
              <a:gd name="T54" fmla="*/ 924 w 924"/>
              <a:gd name="T55" fmla="*/ 0 h 568"/>
              <a:gd name="T56" fmla="*/ 821 w 924"/>
              <a:gd name="T5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24" h="568">
                <a:moveTo>
                  <a:pt x="821" y="0"/>
                </a:moveTo>
                <a:cubicBezTo>
                  <a:pt x="821" y="0"/>
                  <a:pt x="821" y="0"/>
                  <a:pt x="821" y="0"/>
                </a:cubicBezTo>
                <a:cubicBezTo>
                  <a:pt x="785" y="3"/>
                  <a:pt x="777" y="14"/>
                  <a:pt x="782" y="27"/>
                </a:cubicBezTo>
                <a:cubicBezTo>
                  <a:pt x="795" y="54"/>
                  <a:pt x="817" y="58"/>
                  <a:pt x="811" y="96"/>
                </a:cubicBezTo>
                <a:cubicBezTo>
                  <a:pt x="801" y="163"/>
                  <a:pt x="696" y="163"/>
                  <a:pt x="685" y="96"/>
                </a:cubicBezTo>
                <a:cubicBezTo>
                  <a:pt x="679" y="58"/>
                  <a:pt x="702" y="54"/>
                  <a:pt x="714" y="27"/>
                </a:cubicBezTo>
                <a:cubicBezTo>
                  <a:pt x="721" y="12"/>
                  <a:pt x="709" y="0"/>
                  <a:pt x="660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43"/>
                  <a:pt x="151" y="255"/>
                  <a:pt x="136" y="248"/>
                </a:cubicBezTo>
                <a:cubicBezTo>
                  <a:pt x="109" y="236"/>
                  <a:pt x="105" y="213"/>
                  <a:pt x="66" y="219"/>
                </a:cubicBezTo>
                <a:cubicBezTo>
                  <a:pt x="0" y="230"/>
                  <a:pt x="0" y="335"/>
                  <a:pt x="66" y="345"/>
                </a:cubicBezTo>
                <a:cubicBezTo>
                  <a:pt x="105" y="351"/>
                  <a:pt x="109" y="329"/>
                  <a:pt x="136" y="317"/>
                </a:cubicBezTo>
                <a:cubicBezTo>
                  <a:pt x="149" y="311"/>
                  <a:pt x="160" y="319"/>
                  <a:pt x="162" y="355"/>
                </a:cubicBezTo>
                <a:cubicBezTo>
                  <a:pt x="163" y="355"/>
                  <a:pt x="163" y="355"/>
                  <a:pt x="163" y="355"/>
                </a:cubicBezTo>
                <a:cubicBezTo>
                  <a:pt x="163" y="568"/>
                  <a:pt x="163" y="568"/>
                  <a:pt x="163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45" y="568"/>
                  <a:pt x="245" y="568"/>
                  <a:pt x="245" y="568"/>
                </a:cubicBezTo>
                <a:cubicBezTo>
                  <a:pt x="281" y="565"/>
                  <a:pt x="290" y="555"/>
                  <a:pt x="284" y="542"/>
                </a:cubicBezTo>
                <a:cubicBezTo>
                  <a:pt x="272" y="514"/>
                  <a:pt x="249" y="511"/>
                  <a:pt x="255" y="472"/>
                </a:cubicBezTo>
                <a:cubicBezTo>
                  <a:pt x="265" y="406"/>
                  <a:pt x="371" y="406"/>
                  <a:pt x="381" y="472"/>
                </a:cubicBezTo>
                <a:cubicBezTo>
                  <a:pt x="387" y="511"/>
                  <a:pt x="365" y="514"/>
                  <a:pt x="352" y="542"/>
                </a:cubicBezTo>
                <a:cubicBezTo>
                  <a:pt x="346" y="556"/>
                  <a:pt x="357" y="568"/>
                  <a:pt x="406" y="568"/>
                </a:cubicBezTo>
                <a:cubicBezTo>
                  <a:pt x="672" y="568"/>
                  <a:pt x="672" y="568"/>
                  <a:pt x="672" y="568"/>
                </a:cubicBezTo>
                <a:cubicBezTo>
                  <a:pt x="685" y="529"/>
                  <a:pt x="705" y="505"/>
                  <a:pt x="730" y="477"/>
                </a:cubicBezTo>
                <a:cubicBezTo>
                  <a:pt x="751" y="453"/>
                  <a:pt x="775" y="425"/>
                  <a:pt x="797" y="385"/>
                </a:cubicBezTo>
                <a:cubicBezTo>
                  <a:pt x="851" y="285"/>
                  <a:pt x="905" y="173"/>
                  <a:pt x="924" y="0"/>
                </a:cubicBez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836988" y="3179763"/>
            <a:ext cx="1955800" cy="2630487"/>
          </a:xfrm>
          <a:custGeom>
            <a:avLst/>
            <a:gdLst>
              <a:gd name="T0" fmla="*/ 567 w 664"/>
              <a:gd name="T1" fmla="*/ 382 h 894"/>
              <a:gd name="T2" fmla="*/ 637 w 664"/>
              <a:gd name="T3" fmla="*/ 411 h 894"/>
              <a:gd name="T4" fmla="*/ 664 w 664"/>
              <a:gd name="T5" fmla="*/ 357 h 894"/>
              <a:gd name="T6" fmla="*/ 664 w 664"/>
              <a:gd name="T7" fmla="*/ 163 h 894"/>
              <a:gd name="T8" fmla="*/ 447 w 664"/>
              <a:gd name="T9" fmla="*/ 163 h 894"/>
              <a:gd name="T10" fmla="*/ 393 w 664"/>
              <a:gd name="T11" fmla="*/ 136 h 894"/>
              <a:gd name="T12" fmla="*/ 422 w 664"/>
              <a:gd name="T13" fmla="*/ 67 h 894"/>
              <a:gd name="T14" fmla="*/ 296 w 664"/>
              <a:gd name="T15" fmla="*/ 67 h 894"/>
              <a:gd name="T16" fmla="*/ 325 w 664"/>
              <a:gd name="T17" fmla="*/ 136 h 894"/>
              <a:gd name="T18" fmla="*/ 286 w 664"/>
              <a:gd name="T19" fmla="*/ 163 h 894"/>
              <a:gd name="T20" fmla="*/ 286 w 664"/>
              <a:gd name="T21" fmla="*/ 163 h 894"/>
              <a:gd name="T22" fmla="*/ 111 w 664"/>
              <a:gd name="T23" fmla="*/ 163 h 894"/>
              <a:gd name="T24" fmla="*/ 130 w 664"/>
              <a:gd name="T25" fmla="*/ 225 h 894"/>
              <a:gd name="T26" fmla="*/ 135 w 664"/>
              <a:gd name="T27" fmla="*/ 285 h 894"/>
              <a:gd name="T28" fmla="*/ 29 w 664"/>
              <a:gd name="T29" fmla="*/ 465 h 894"/>
              <a:gd name="T30" fmla="*/ 14 w 664"/>
              <a:gd name="T31" fmla="*/ 558 h 894"/>
              <a:gd name="T32" fmla="*/ 65 w 664"/>
              <a:gd name="T33" fmla="*/ 598 h 894"/>
              <a:gd name="T34" fmla="*/ 132 w 664"/>
              <a:gd name="T35" fmla="*/ 632 h 894"/>
              <a:gd name="T36" fmla="*/ 123 w 664"/>
              <a:gd name="T37" fmla="*/ 658 h 894"/>
              <a:gd name="T38" fmla="*/ 125 w 664"/>
              <a:gd name="T39" fmla="*/ 731 h 894"/>
              <a:gd name="T40" fmla="*/ 272 w 664"/>
              <a:gd name="T41" fmla="*/ 731 h 894"/>
              <a:gd name="T42" fmla="*/ 327 w 664"/>
              <a:gd name="T43" fmla="*/ 758 h 894"/>
              <a:gd name="T44" fmla="*/ 298 w 664"/>
              <a:gd name="T45" fmla="*/ 828 h 894"/>
              <a:gd name="T46" fmla="*/ 424 w 664"/>
              <a:gd name="T47" fmla="*/ 828 h 894"/>
              <a:gd name="T48" fmla="*/ 395 w 664"/>
              <a:gd name="T49" fmla="*/ 758 h 894"/>
              <a:gd name="T50" fmla="*/ 433 w 664"/>
              <a:gd name="T51" fmla="*/ 732 h 894"/>
              <a:gd name="T52" fmla="*/ 433 w 664"/>
              <a:gd name="T53" fmla="*/ 731 h 894"/>
              <a:gd name="T54" fmla="*/ 664 w 664"/>
              <a:gd name="T55" fmla="*/ 731 h 894"/>
              <a:gd name="T56" fmla="*/ 664 w 664"/>
              <a:gd name="T57" fmla="*/ 518 h 894"/>
              <a:gd name="T58" fmla="*/ 663 w 664"/>
              <a:gd name="T59" fmla="*/ 518 h 894"/>
              <a:gd name="T60" fmla="*/ 637 w 664"/>
              <a:gd name="T61" fmla="*/ 480 h 894"/>
              <a:gd name="T62" fmla="*/ 567 w 664"/>
              <a:gd name="T63" fmla="*/ 508 h 894"/>
              <a:gd name="T64" fmla="*/ 567 w 664"/>
              <a:gd name="T65" fmla="*/ 382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4" h="894">
                <a:moveTo>
                  <a:pt x="567" y="382"/>
                </a:moveTo>
                <a:cubicBezTo>
                  <a:pt x="606" y="376"/>
                  <a:pt x="610" y="399"/>
                  <a:pt x="637" y="411"/>
                </a:cubicBezTo>
                <a:cubicBezTo>
                  <a:pt x="652" y="418"/>
                  <a:pt x="664" y="406"/>
                  <a:pt x="664" y="357"/>
                </a:cubicBezTo>
                <a:cubicBezTo>
                  <a:pt x="664" y="163"/>
                  <a:pt x="664" y="163"/>
                  <a:pt x="664" y="163"/>
                </a:cubicBezTo>
                <a:cubicBezTo>
                  <a:pt x="447" y="163"/>
                  <a:pt x="447" y="163"/>
                  <a:pt x="447" y="163"/>
                </a:cubicBezTo>
                <a:cubicBezTo>
                  <a:pt x="398" y="163"/>
                  <a:pt x="387" y="151"/>
                  <a:pt x="393" y="136"/>
                </a:cubicBezTo>
                <a:cubicBezTo>
                  <a:pt x="406" y="109"/>
                  <a:pt x="428" y="105"/>
                  <a:pt x="422" y="67"/>
                </a:cubicBezTo>
                <a:cubicBezTo>
                  <a:pt x="412" y="0"/>
                  <a:pt x="306" y="0"/>
                  <a:pt x="296" y="67"/>
                </a:cubicBezTo>
                <a:cubicBezTo>
                  <a:pt x="290" y="105"/>
                  <a:pt x="313" y="109"/>
                  <a:pt x="325" y="136"/>
                </a:cubicBezTo>
                <a:cubicBezTo>
                  <a:pt x="331" y="149"/>
                  <a:pt x="322" y="160"/>
                  <a:pt x="286" y="163"/>
                </a:cubicBezTo>
                <a:cubicBezTo>
                  <a:pt x="286" y="163"/>
                  <a:pt x="286" y="163"/>
                  <a:pt x="286" y="163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92"/>
                  <a:pt x="116" y="212"/>
                  <a:pt x="130" y="225"/>
                </a:cubicBezTo>
                <a:cubicBezTo>
                  <a:pt x="150" y="245"/>
                  <a:pt x="151" y="263"/>
                  <a:pt x="135" y="285"/>
                </a:cubicBezTo>
                <a:cubicBezTo>
                  <a:pt x="98" y="338"/>
                  <a:pt x="43" y="437"/>
                  <a:pt x="29" y="465"/>
                </a:cubicBezTo>
                <a:cubicBezTo>
                  <a:pt x="19" y="486"/>
                  <a:pt x="0" y="524"/>
                  <a:pt x="14" y="558"/>
                </a:cubicBezTo>
                <a:cubicBezTo>
                  <a:pt x="20" y="571"/>
                  <a:pt x="34" y="589"/>
                  <a:pt x="65" y="598"/>
                </a:cubicBezTo>
                <a:cubicBezTo>
                  <a:pt x="132" y="619"/>
                  <a:pt x="132" y="631"/>
                  <a:pt x="132" y="632"/>
                </a:cubicBezTo>
                <a:cubicBezTo>
                  <a:pt x="130" y="642"/>
                  <a:pt x="126" y="650"/>
                  <a:pt x="123" y="658"/>
                </a:cubicBezTo>
                <a:cubicBezTo>
                  <a:pt x="115" y="677"/>
                  <a:pt x="105" y="704"/>
                  <a:pt x="125" y="731"/>
                </a:cubicBezTo>
                <a:cubicBezTo>
                  <a:pt x="272" y="731"/>
                  <a:pt x="272" y="731"/>
                  <a:pt x="272" y="731"/>
                </a:cubicBezTo>
                <a:cubicBezTo>
                  <a:pt x="322" y="731"/>
                  <a:pt x="333" y="743"/>
                  <a:pt x="327" y="758"/>
                </a:cubicBezTo>
                <a:cubicBezTo>
                  <a:pt x="314" y="785"/>
                  <a:pt x="292" y="789"/>
                  <a:pt x="298" y="828"/>
                </a:cubicBezTo>
                <a:cubicBezTo>
                  <a:pt x="308" y="894"/>
                  <a:pt x="413" y="894"/>
                  <a:pt x="424" y="828"/>
                </a:cubicBezTo>
                <a:cubicBezTo>
                  <a:pt x="430" y="789"/>
                  <a:pt x="407" y="785"/>
                  <a:pt x="395" y="758"/>
                </a:cubicBezTo>
                <a:cubicBezTo>
                  <a:pt x="389" y="745"/>
                  <a:pt x="398" y="734"/>
                  <a:pt x="433" y="732"/>
                </a:cubicBezTo>
                <a:cubicBezTo>
                  <a:pt x="433" y="731"/>
                  <a:pt x="433" y="731"/>
                  <a:pt x="433" y="731"/>
                </a:cubicBezTo>
                <a:cubicBezTo>
                  <a:pt x="664" y="731"/>
                  <a:pt x="664" y="731"/>
                  <a:pt x="664" y="731"/>
                </a:cubicBezTo>
                <a:cubicBezTo>
                  <a:pt x="664" y="518"/>
                  <a:pt x="664" y="518"/>
                  <a:pt x="664" y="518"/>
                </a:cubicBezTo>
                <a:cubicBezTo>
                  <a:pt x="663" y="518"/>
                  <a:pt x="663" y="518"/>
                  <a:pt x="663" y="518"/>
                </a:cubicBezTo>
                <a:cubicBezTo>
                  <a:pt x="661" y="482"/>
                  <a:pt x="650" y="474"/>
                  <a:pt x="637" y="480"/>
                </a:cubicBezTo>
                <a:cubicBezTo>
                  <a:pt x="610" y="492"/>
                  <a:pt x="606" y="514"/>
                  <a:pt x="567" y="508"/>
                </a:cubicBezTo>
                <a:cubicBezTo>
                  <a:pt x="501" y="498"/>
                  <a:pt x="501" y="393"/>
                  <a:pt x="567" y="3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28" y="2414952"/>
            <a:ext cx="60960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1" y="4190206"/>
            <a:ext cx="609600" cy="609600"/>
          </a:xfrm>
          <a:prstGeom prst="rect">
            <a:avLst/>
          </a:prstGeom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06503" y="1944349"/>
            <a:ext cx="3692194" cy="172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200" dirty="0" err="1"/>
              <a:t>Humphrys’s</a:t>
            </a:r>
            <a:r>
              <a:rPr lang="da-DK" sz="1200" dirty="0"/>
              <a:t> twist on the Eliza </a:t>
            </a:r>
            <a:r>
              <a:rPr lang="da-DK" sz="1200" dirty="0" err="1"/>
              <a:t>paradigm</a:t>
            </a:r>
            <a:r>
              <a:rPr lang="da-DK" sz="1200" dirty="0"/>
              <a:t> </a:t>
            </a:r>
            <a:r>
              <a:rPr lang="da-DK" sz="1200" dirty="0" err="1"/>
              <a:t>was</a:t>
            </a:r>
            <a:r>
              <a:rPr lang="da-DK" sz="1200" dirty="0"/>
              <a:t> to </a:t>
            </a:r>
            <a:r>
              <a:rPr lang="da-DK" sz="1200" dirty="0" err="1"/>
              <a:t>abandon</a:t>
            </a:r>
            <a:r>
              <a:rPr lang="da-DK" sz="1200" dirty="0"/>
              <a:t> the </a:t>
            </a:r>
            <a:r>
              <a:rPr lang="da-DK" sz="1200" dirty="0" err="1"/>
              <a:t>therapist</a:t>
            </a:r>
            <a:r>
              <a:rPr lang="da-DK" sz="1200" dirty="0"/>
              <a:t> persona for </a:t>
            </a:r>
            <a:r>
              <a:rPr lang="da-DK" sz="1200" dirty="0" err="1"/>
              <a:t>that</a:t>
            </a:r>
            <a:r>
              <a:rPr lang="da-DK" sz="1200" dirty="0"/>
              <a:t> of an </a:t>
            </a:r>
            <a:r>
              <a:rPr lang="da-DK" sz="1200" dirty="0" err="1"/>
              <a:t>abusive</a:t>
            </a:r>
            <a:r>
              <a:rPr lang="da-DK" sz="1200" dirty="0"/>
              <a:t> </a:t>
            </a:r>
            <a:r>
              <a:rPr lang="da-DK" sz="1200" dirty="0" err="1"/>
              <a:t>jerk</a:t>
            </a:r>
            <a:r>
              <a:rPr lang="da-DK" sz="1200" dirty="0"/>
              <a:t>; </a:t>
            </a:r>
            <a:r>
              <a:rPr lang="da-DK" sz="1200" dirty="0" err="1"/>
              <a:t>when</a:t>
            </a:r>
            <a:r>
              <a:rPr lang="da-DK" sz="1200" dirty="0"/>
              <a:t> it </a:t>
            </a:r>
            <a:r>
              <a:rPr lang="da-DK" sz="1200" dirty="0" err="1"/>
              <a:t>lacked</a:t>
            </a:r>
            <a:r>
              <a:rPr lang="da-DK" sz="1200" dirty="0"/>
              <a:t> </a:t>
            </a:r>
            <a:r>
              <a:rPr lang="da-DK" sz="1200" dirty="0" err="1"/>
              <a:t>any</a:t>
            </a:r>
            <a:r>
              <a:rPr lang="da-DK" sz="1200" dirty="0"/>
              <a:t> clear </a:t>
            </a:r>
            <a:r>
              <a:rPr lang="da-DK" sz="1200" dirty="0" err="1"/>
              <a:t>cue</a:t>
            </a:r>
            <a:r>
              <a:rPr lang="da-DK" sz="1200" dirty="0"/>
              <a:t> for </a:t>
            </a:r>
            <a:r>
              <a:rPr lang="da-DK" sz="1200" dirty="0" err="1"/>
              <a:t>what</a:t>
            </a:r>
            <a:r>
              <a:rPr lang="da-DK" sz="1200" dirty="0"/>
              <a:t> to </a:t>
            </a:r>
            <a:r>
              <a:rPr lang="da-DK" sz="1200" dirty="0" err="1"/>
              <a:t>say</a:t>
            </a:r>
            <a:r>
              <a:rPr lang="da-DK" sz="1200" dirty="0"/>
              <a:t>, </a:t>
            </a:r>
            <a:r>
              <a:rPr lang="da-DK" sz="1200" dirty="0" err="1"/>
              <a:t>MGonz</a:t>
            </a:r>
            <a:r>
              <a:rPr lang="da-DK" sz="1200" dirty="0"/>
              <a:t> </a:t>
            </a:r>
            <a:r>
              <a:rPr lang="da-DK" sz="1200" dirty="0" err="1"/>
              <a:t>fell</a:t>
            </a:r>
            <a:r>
              <a:rPr lang="da-DK" sz="1200" dirty="0"/>
              <a:t> back not on </a:t>
            </a:r>
            <a:r>
              <a:rPr lang="da-DK" sz="1200" dirty="0" err="1"/>
              <a:t>therapy</a:t>
            </a:r>
            <a:r>
              <a:rPr lang="da-DK" sz="1200" dirty="0"/>
              <a:t> </a:t>
            </a:r>
            <a:r>
              <a:rPr lang="da-DK" sz="1200" dirty="0" err="1"/>
              <a:t>clichés</a:t>
            </a:r>
            <a:r>
              <a:rPr lang="da-DK" sz="1200" dirty="0"/>
              <a:t> </a:t>
            </a:r>
            <a:r>
              <a:rPr lang="da-DK" sz="1200" dirty="0" err="1"/>
              <a:t>like</a:t>
            </a:r>
            <a:r>
              <a:rPr lang="da-DK" sz="1200" dirty="0"/>
              <a:t> “How </a:t>
            </a:r>
            <a:r>
              <a:rPr lang="da-DK" sz="1200" dirty="0" err="1"/>
              <a:t>does</a:t>
            </a:r>
            <a:r>
              <a:rPr lang="da-DK" sz="1200" dirty="0"/>
              <a:t> </a:t>
            </a:r>
            <a:r>
              <a:rPr lang="da-DK" sz="1200" dirty="0" err="1"/>
              <a:t>that</a:t>
            </a:r>
            <a:r>
              <a:rPr lang="da-DK" sz="1200" dirty="0"/>
              <a:t> </a:t>
            </a:r>
            <a:r>
              <a:rPr lang="da-DK" sz="1200" dirty="0" err="1"/>
              <a:t>make</a:t>
            </a:r>
            <a:r>
              <a:rPr lang="da-DK" sz="1200" dirty="0"/>
              <a:t> </a:t>
            </a:r>
            <a:r>
              <a:rPr lang="da-DK" sz="1200" dirty="0" err="1"/>
              <a:t>you</a:t>
            </a:r>
            <a:r>
              <a:rPr lang="da-DK" sz="1200" dirty="0"/>
              <a:t> feel?” but on </a:t>
            </a:r>
            <a:r>
              <a:rPr lang="da-DK" sz="1200" dirty="0" err="1"/>
              <a:t>things</a:t>
            </a:r>
            <a:r>
              <a:rPr lang="da-DK" sz="1200" dirty="0"/>
              <a:t> </a:t>
            </a:r>
            <a:r>
              <a:rPr lang="da-DK" sz="1200" dirty="0" err="1"/>
              <a:t>like</a:t>
            </a:r>
            <a:r>
              <a:rPr lang="da-DK" sz="1200" dirty="0"/>
              <a:t> “Ah type </a:t>
            </a:r>
            <a:r>
              <a:rPr lang="da-DK" sz="1200" dirty="0" err="1"/>
              <a:t>something</a:t>
            </a:r>
            <a:r>
              <a:rPr lang="da-DK" sz="1200" dirty="0"/>
              <a:t> </a:t>
            </a:r>
            <a:r>
              <a:rPr lang="da-DK" sz="1200" dirty="0" err="1"/>
              <a:t>interesting</a:t>
            </a:r>
            <a:r>
              <a:rPr lang="da-DK" sz="1200" dirty="0"/>
              <a:t> or </a:t>
            </a:r>
            <a:r>
              <a:rPr lang="da-DK" sz="1200" dirty="0" err="1"/>
              <a:t>shut</a:t>
            </a:r>
            <a:r>
              <a:rPr lang="da-DK" sz="1200" dirty="0"/>
              <a:t> up.”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39046" y="1519418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Her Style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8562975" y="3467177"/>
            <a:ext cx="3115293" cy="227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Verbal abuse is simply less complex than other forms of conversation. Aware of the stateless, knee-jerk character of the terse remark I want to blurt out, I recognize that that remark has far more to do with a reflex reaction to the very last sentence of the conversation than with either the issue at hand or the person I’m talking to.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-147453" y="4008779"/>
            <a:ext cx="3590534" cy="3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“You Sound Like A God Damn Robot”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05554" y="3535439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Fun Anecdote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3439492" y="1902947"/>
            <a:ext cx="1400592" cy="417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54339" y="3838819"/>
            <a:ext cx="115464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7610623" y="4032947"/>
            <a:ext cx="743917" cy="2717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extLst>
              <a:ext uri="{FF2B5EF4-FFF2-40B4-BE49-F238E27FC236}">
                <a16:creationId xmlns:a16="http://schemas.microsoft.com/office/drawing/2014/main" id="{CF56191C-FB1A-7D4D-BC43-AC0675E4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736" y="2905783"/>
            <a:ext cx="311529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Learned?</a:t>
            </a:r>
          </a:p>
        </p:txBody>
      </p:sp>
      <p:sp>
        <p:nvSpPr>
          <p:cNvPr id="35" name="AutoShape 87">
            <a:extLst>
              <a:ext uri="{FF2B5EF4-FFF2-40B4-BE49-F238E27FC236}">
                <a16:creationId xmlns:a16="http://schemas.microsoft.com/office/drawing/2014/main" id="{E330FF5E-77DD-9544-9E96-E48EBB99C3D5}"/>
              </a:ext>
            </a:extLst>
          </p:cNvPr>
          <p:cNvSpPr>
            <a:spLocks/>
          </p:cNvSpPr>
          <p:nvPr/>
        </p:nvSpPr>
        <p:spPr bwMode="auto">
          <a:xfrm>
            <a:off x="6613052" y="413790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549" h="21483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26DECC2-750F-2548-9EC4-9EC08CF3F138}"/>
              </a:ext>
            </a:extLst>
          </p:cNvPr>
          <p:cNvSpPr>
            <a:spLocks/>
          </p:cNvSpPr>
          <p:nvPr/>
        </p:nvSpPr>
        <p:spPr bwMode="auto">
          <a:xfrm>
            <a:off x="4202113" y="4857749"/>
            <a:ext cx="3860800" cy="2008187"/>
          </a:xfrm>
          <a:custGeom>
            <a:avLst/>
            <a:gdLst>
              <a:gd name="T0" fmla="*/ 424 w 1297"/>
              <a:gd name="T1" fmla="*/ 682 h 682"/>
              <a:gd name="T2" fmla="*/ 1297 w 1297"/>
              <a:gd name="T3" fmla="*/ 682 h 682"/>
              <a:gd name="T4" fmla="*/ 1128 w 1297"/>
              <a:gd name="T5" fmla="*/ 516 h 682"/>
              <a:gd name="T6" fmla="*/ 1040 w 1297"/>
              <a:gd name="T7" fmla="*/ 198 h 682"/>
              <a:gd name="T8" fmla="*/ 1048 w 1297"/>
              <a:gd name="T9" fmla="*/ 162 h 682"/>
              <a:gd name="T10" fmla="*/ 782 w 1297"/>
              <a:gd name="T11" fmla="*/ 162 h 682"/>
              <a:gd name="T12" fmla="*/ 728 w 1297"/>
              <a:gd name="T13" fmla="*/ 136 h 682"/>
              <a:gd name="T14" fmla="*/ 757 w 1297"/>
              <a:gd name="T15" fmla="*/ 66 h 682"/>
              <a:gd name="T16" fmla="*/ 631 w 1297"/>
              <a:gd name="T17" fmla="*/ 66 h 682"/>
              <a:gd name="T18" fmla="*/ 660 w 1297"/>
              <a:gd name="T19" fmla="*/ 136 h 682"/>
              <a:gd name="T20" fmla="*/ 621 w 1297"/>
              <a:gd name="T21" fmla="*/ 162 h 682"/>
              <a:gd name="T22" fmla="*/ 621 w 1297"/>
              <a:gd name="T23" fmla="*/ 162 h 682"/>
              <a:gd name="T24" fmla="*/ 539 w 1297"/>
              <a:gd name="T25" fmla="*/ 162 h 682"/>
              <a:gd name="T26" fmla="*/ 308 w 1297"/>
              <a:gd name="T27" fmla="*/ 162 h 682"/>
              <a:gd name="T28" fmla="*/ 308 w 1297"/>
              <a:gd name="T29" fmla="*/ 163 h 682"/>
              <a:gd name="T30" fmla="*/ 270 w 1297"/>
              <a:gd name="T31" fmla="*/ 189 h 682"/>
              <a:gd name="T32" fmla="*/ 299 w 1297"/>
              <a:gd name="T33" fmla="*/ 259 h 682"/>
              <a:gd name="T34" fmla="*/ 173 w 1297"/>
              <a:gd name="T35" fmla="*/ 259 h 682"/>
              <a:gd name="T36" fmla="*/ 202 w 1297"/>
              <a:gd name="T37" fmla="*/ 189 h 682"/>
              <a:gd name="T38" fmla="*/ 147 w 1297"/>
              <a:gd name="T39" fmla="*/ 162 h 682"/>
              <a:gd name="T40" fmla="*/ 0 w 1297"/>
              <a:gd name="T41" fmla="*/ 162 h 682"/>
              <a:gd name="T42" fmla="*/ 8 w 1297"/>
              <a:gd name="T43" fmla="*/ 173 h 682"/>
              <a:gd name="T44" fmla="*/ 28 w 1297"/>
              <a:gd name="T45" fmla="*/ 249 h 682"/>
              <a:gd name="T46" fmla="*/ 35 w 1297"/>
              <a:gd name="T47" fmla="*/ 256 h 682"/>
              <a:gd name="T48" fmla="*/ 45 w 1297"/>
              <a:gd name="T49" fmla="*/ 288 h 682"/>
              <a:gd name="T50" fmla="*/ 103 w 1297"/>
              <a:gd name="T51" fmla="*/ 473 h 682"/>
              <a:gd name="T52" fmla="*/ 202 w 1297"/>
              <a:gd name="T53" fmla="*/ 491 h 682"/>
              <a:gd name="T54" fmla="*/ 323 w 1297"/>
              <a:gd name="T55" fmla="*/ 478 h 682"/>
              <a:gd name="T56" fmla="*/ 358 w 1297"/>
              <a:gd name="T57" fmla="*/ 473 h 682"/>
              <a:gd name="T58" fmla="*/ 392 w 1297"/>
              <a:gd name="T59" fmla="*/ 468 h 682"/>
              <a:gd name="T60" fmla="*/ 396 w 1297"/>
              <a:gd name="T61" fmla="*/ 467 h 682"/>
              <a:gd name="T62" fmla="*/ 431 w 1297"/>
              <a:gd name="T63" fmla="*/ 571 h 682"/>
              <a:gd name="T64" fmla="*/ 441 w 1297"/>
              <a:gd name="T65" fmla="*/ 633 h 682"/>
              <a:gd name="T66" fmla="*/ 424 w 1297"/>
              <a:gd name="T67" fmla="*/ 68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7" h="682">
                <a:moveTo>
                  <a:pt x="424" y="682"/>
                </a:moveTo>
                <a:cubicBezTo>
                  <a:pt x="1297" y="682"/>
                  <a:pt x="1297" y="682"/>
                  <a:pt x="1297" y="682"/>
                </a:cubicBezTo>
                <a:cubicBezTo>
                  <a:pt x="1254" y="649"/>
                  <a:pt x="1161" y="573"/>
                  <a:pt x="1128" y="516"/>
                </a:cubicBezTo>
                <a:cubicBezTo>
                  <a:pt x="1102" y="473"/>
                  <a:pt x="1020" y="321"/>
                  <a:pt x="1040" y="198"/>
                </a:cubicBezTo>
                <a:cubicBezTo>
                  <a:pt x="1042" y="185"/>
                  <a:pt x="1045" y="173"/>
                  <a:pt x="1048" y="162"/>
                </a:cubicBezTo>
                <a:cubicBezTo>
                  <a:pt x="782" y="162"/>
                  <a:pt x="782" y="162"/>
                  <a:pt x="782" y="162"/>
                </a:cubicBezTo>
                <a:cubicBezTo>
                  <a:pt x="733" y="162"/>
                  <a:pt x="722" y="150"/>
                  <a:pt x="728" y="136"/>
                </a:cubicBezTo>
                <a:cubicBezTo>
                  <a:pt x="741" y="108"/>
                  <a:pt x="763" y="105"/>
                  <a:pt x="757" y="66"/>
                </a:cubicBezTo>
                <a:cubicBezTo>
                  <a:pt x="747" y="0"/>
                  <a:pt x="641" y="0"/>
                  <a:pt x="631" y="66"/>
                </a:cubicBezTo>
                <a:cubicBezTo>
                  <a:pt x="625" y="105"/>
                  <a:pt x="648" y="108"/>
                  <a:pt x="660" y="136"/>
                </a:cubicBezTo>
                <a:cubicBezTo>
                  <a:pt x="666" y="149"/>
                  <a:pt x="657" y="159"/>
                  <a:pt x="621" y="162"/>
                </a:cubicBezTo>
                <a:cubicBezTo>
                  <a:pt x="621" y="162"/>
                  <a:pt x="621" y="162"/>
                  <a:pt x="621" y="162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3"/>
                  <a:pt x="308" y="163"/>
                  <a:pt x="308" y="163"/>
                </a:cubicBezTo>
                <a:cubicBezTo>
                  <a:pt x="273" y="165"/>
                  <a:pt x="264" y="176"/>
                  <a:pt x="270" y="189"/>
                </a:cubicBezTo>
                <a:cubicBezTo>
                  <a:pt x="282" y="216"/>
                  <a:pt x="305" y="220"/>
                  <a:pt x="299" y="259"/>
                </a:cubicBezTo>
                <a:cubicBezTo>
                  <a:pt x="288" y="325"/>
                  <a:pt x="183" y="325"/>
                  <a:pt x="173" y="259"/>
                </a:cubicBezTo>
                <a:cubicBezTo>
                  <a:pt x="167" y="220"/>
                  <a:pt x="189" y="216"/>
                  <a:pt x="202" y="189"/>
                </a:cubicBezTo>
                <a:cubicBezTo>
                  <a:pt x="208" y="174"/>
                  <a:pt x="197" y="162"/>
                  <a:pt x="147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73"/>
                  <a:pt x="8" y="173"/>
                  <a:pt x="8" y="173"/>
                </a:cubicBezTo>
                <a:cubicBezTo>
                  <a:pt x="6" y="193"/>
                  <a:pt x="5" y="227"/>
                  <a:pt x="28" y="249"/>
                </a:cubicBezTo>
                <a:cubicBezTo>
                  <a:pt x="30" y="252"/>
                  <a:pt x="33" y="254"/>
                  <a:pt x="35" y="256"/>
                </a:cubicBezTo>
                <a:cubicBezTo>
                  <a:pt x="50" y="271"/>
                  <a:pt x="50" y="271"/>
                  <a:pt x="45" y="288"/>
                </a:cubicBezTo>
                <a:cubicBezTo>
                  <a:pt x="7" y="403"/>
                  <a:pt x="55" y="452"/>
                  <a:pt x="103" y="473"/>
                </a:cubicBezTo>
                <a:cubicBezTo>
                  <a:pt x="130" y="485"/>
                  <a:pt x="163" y="491"/>
                  <a:pt x="202" y="491"/>
                </a:cubicBezTo>
                <a:cubicBezTo>
                  <a:pt x="246" y="491"/>
                  <a:pt x="289" y="484"/>
                  <a:pt x="323" y="478"/>
                </a:cubicBezTo>
                <a:cubicBezTo>
                  <a:pt x="337" y="476"/>
                  <a:pt x="349" y="474"/>
                  <a:pt x="358" y="473"/>
                </a:cubicBezTo>
                <a:cubicBezTo>
                  <a:pt x="372" y="471"/>
                  <a:pt x="383" y="469"/>
                  <a:pt x="392" y="468"/>
                </a:cubicBezTo>
                <a:cubicBezTo>
                  <a:pt x="394" y="467"/>
                  <a:pt x="395" y="467"/>
                  <a:pt x="396" y="467"/>
                </a:cubicBezTo>
                <a:cubicBezTo>
                  <a:pt x="402" y="498"/>
                  <a:pt x="417" y="548"/>
                  <a:pt x="431" y="571"/>
                </a:cubicBezTo>
                <a:cubicBezTo>
                  <a:pt x="442" y="589"/>
                  <a:pt x="446" y="613"/>
                  <a:pt x="441" y="633"/>
                </a:cubicBezTo>
                <a:cubicBezTo>
                  <a:pt x="437" y="647"/>
                  <a:pt x="430" y="666"/>
                  <a:pt x="424" y="682"/>
                </a:cubicBezTo>
                <a:close/>
              </a:path>
            </a:pathLst>
          </a:custGeom>
          <a:solidFill>
            <a:srgbClr val="4EA6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Online Media 1" descr="Hjem 15.m4a">
            <a:hlinkClick r:id="" action="ppaction://media"/>
            <a:extLst>
              <a:ext uri="{FF2B5EF4-FFF2-40B4-BE49-F238E27FC236}">
                <a16:creationId xmlns:a16="http://schemas.microsoft.com/office/drawing/2014/main" id="{969AA274-7783-2D48-93E2-08908A340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7823" y="6599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1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5" grpId="0"/>
      <p:bldP spid="27" grpId="0"/>
      <p:bldP spid="28" grpId="0"/>
      <p:bldP spid="34" grpId="0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Beyond Studying the Bots?</a:t>
            </a:r>
          </a:p>
          <a:p>
            <a:pPr algn="ctr"/>
            <a:r>
              <a:rPr lang="en-US" sz="2400" dirty="0"/>
              <a:t>What else did Brian reason himself too?</a:t>
            </a:r>
          </a:p>
        </p:txBody>
      </p:sp>
    </p:spTree>
    <p:extLst>
      <p:ext uri="{BB962C8B-B14F-4D97-AF65-F5344CB8AC3E}">
        <p14:creationId xmlns:p14="http://schemas.microsoft.com/office/powerpoint/2010/main" val="31071994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4055" y="2932241"/>
            <a:ext cx="6003889" cy="2051124"/>
            <a:chOff x="6567381" y="5442307"/>
            <a:chExt cx="11413928" cy="3899369"/>
          </a:xfrm>
        </p:grpSpPr>
        <p:grpSp>
          <p:nvGrpSpPr>
            <p:cNvPr id="7" name="Group 6"/>
            <p:cNvGrpSpPr/>
            <p:nvPr/>
          </p:nvGrpSpPr>
          <p:grpSpPr>
            <a:xfrm rot="5400000">
              <a:off x="13678391" y="5038757"/>
              <a:ext cx="3840480" cy="4765357"/>
              <a:chOff x="6670696" y="4439679"/>
              <a:chExt cx="3840480" cy="4765357"/>
            </a:xfrm>
          </p:grpSpPr>
          <p:sp>
            <p:nvSpPr>
              <p:cNvPr id="15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6200000">
              <a:off x="7029820" y="4979868"/>
              <a:ext cx="3840480" cy="4765358"/>
              <a:chOff x="6670698" y="4439678"/>
              <a:chExt cx="3840480" cy="4765358"/>
            </a:xfrm>
          </p:grpSpPr>
          <p:sp>
            <p:nvSpPr>
              <p:cNvPr id="13" name="Freeform 88"/>
              <p:cNvSpPr>
                <a:spLocks/>
              </p:cNvSpPr>
              <p:nvPr/>
            </p:nvSpPr>
            <p:spPr bwMode="auto">
              <a:xfrm rot="5400000">
                <a:off x="6252503" y="5054332"/>
                <a:ext cx="4676867" cy="3624542"/>
              </a:xfrm>
              <a:custGeom>
                <a:avLst/>
                <a:gdLst>
                  <a:gd name="T0" fmla="*/ 88 w 409"/>
                  <a:gd name="T1" fmla="*/ 236 h 253"/>
                  <a:gd name="T2" fmla="*/ 88 w 409"/>
                  <a:gd name="T3" fmla="*/ 160 h 253"/>
                  <a:gd name="T4" fmla="*/ 17 w 409"/>
                  <a:gd name="T5" fmla="*/ 160 h 253"/>
                  <a:gd name="T6" fmla="*/ 17 w 409"/>
                  <a:gd name="T7" fmla="*/ 93 h 253"/>
                  <a:gd name="T8" fmla="*/ 88 w 409"/>
                  <a:gd name="T9" fmla="*/ 93 h 253"/>
                  <a:gd name="T10" fmla="*/ 88 w 409"/>
                  <a:gd name="T11" fmla="*/ 18 h 253"/>
                  <a:gd name="T12" fmla="*/ 169 w 409"/>
                  <a:gd name="T13" fmla="*/ 18 h 253"/>
                  <a:gd name="T14" fmla="*/ 169 w 409"/>
                  <a:gd name="T15" fmla="*/ 84 h 253"/>
                  <a:gd name="T16" fmla="*/ 240 w 409"/>
                  <a:gd name="T17" fmla="*/ 84 h 253"/>
                  <a:gd name="T18" fmla="*/ 240 w 409"/>
                  <a:gd name="T19" fmla="*/ 18 h 253"/>
                  <a:gd name="T20" fmla="*/ 321 w 409"/>
                  <a:gd name="T21" fmla="*/ 18 h 253"/>
                  <a:gd name="T22" fmla="*/ 321 w 409"/>
                  <a:gd name="T23" fmla="*/ 93 h 253"/>
                  <a:gd name="T24" fmla="*/ 392 w 409"/>
                  <a:gd name="T25" fmla="*/ 93 h 253"/>
                  <a:gd name="T26" fmla="*/ 392 w 409"/>
                  <a:gd name="T27" fmla="*/ 160 h 253"/>
                  <a:gd name="T28" fmla="*/ 321 w 409"/>
                  <a:gd name="T29" fmla="*/ 160 h 253"/>
                  <a:gd name="T30" fmla="*/ 321 w 409"/>
                  <a:gd name="T31" fmla="*/ 236 h 253"/>
                  <a:gd name="T32" fmla="*/ 240 w 409"/>
                  <a:gd name="T33" fmla="*/ 236 h 253"/>
                  <a:gd name="T34" fmla="*/ 240 w 409"/>
                  <a:gd name="T35" fmla="*/ 169 h 253"/>
                  <a:gd name="T36" fmla="*/ 169 w 409"/>
                  <a:gd name="T37" fmla="*/ 169 h 253"/>
                  <a:gd name="T38" fmla="*/ 169 w 409"/>
                  <a:gd name="T39" fmla="*/ 236 h 253"/>
                  <a:gd name="T40" fmla="*/ 88 w 409"/>
                  <a:gd name="T41" fmla="*/ 23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" h="253">
                    <a:moveTo>
                      <a:pt x="88" y="236"/>
                    </a:moveTo>
                    <a:cubicBezTo>
                      <a:pt x="88" y="236"/>
                      <a:pt x="107" y="178"/>
                      <a:pt x="88" y="160"/>
                    </a:cubicBezTo>
                    <a:cubicBezTo>
                      <a:pt x="71" y="144"/>
                      <a:pt x="34" y="175"/>
                      <a:pt x="17" y="160"/>
                    </a:cubicBezTo>
                    <a:cubicBezTo>
                      <a:pt x="0" y="144"/>
                      <a:pt x="0" y="109"/>
                      <a:pt x="17" y="93"/>
                    </a:cubicBezTo>
                    <a:cubicBezTo>
                      <a:pt x="34" y="78"/>
                      <a:pt x="71" y="109"/>
                      <a:pt x="88" y="93"/>
                    </a:cubicBezTo>
                    <a:cubicBezTo>
                      <a:pt x="107" y="76"/>
                      <a:pt x="88" y="18"/>
                      <a:pt x="88" y="18"/>
                    </a:cubicBezTo>
                    <a:cubicBezTo>
                      <a:pt x="88" y="18"/>
                      <a:pt x="150" y="0"/>
                      <a:pt x="169" y="18"/>
                    </a:cubicBezTo>
                    <a:cubicBezTo>
                      <a:pt x="186" y="33"/>
                      <a:pt x="153" y="68"/>
                      <a:pt x="169" y="84"/>
                    </a:cubicBezTo>
                    <a:cubicBezTo>
                      <a:pt x="186" y="100"/>
                      <a:pt x="223" y="100"/>
                      <a:pt x="240" y="84"/>
                    </a:cubicBezTo>
                    <a:cubicBezTo>
                      <a:pt x="257" y="68"/>
                      <a:pt x="223" y="33"/>
                      <a:pt x="240" y="18"/>
                    </a:cubicBezTo>
                    <a:cubicBezTo>
                      <a:pt x="259" y="0"/>
                      <a:pt x="321" y="18"/>
                      <a:pt x="321" y="18"/>
                    </a:cubicBezTo>
                    <a:cubicBezTo>
                      <a:pt x="321" y="18"/>
                      <a:pt x="302" y="76"/>
                      <a:pt x="321" y="93"/>
                    </a:cubicBezTo>
                    <a:cubicBezTo>
                      <a:pt x="338" y="109"/>
                      <a:pt x="375" y="78"/>
                      <a:pt x="392" y="93"/>
                    </a:cubicBezTo>
                    <a:cubicBezTo>
                      <a:pt x="409" y="109"/>
                      <a:pt x="409" y="144"/>
                      <a:pt x="392" y="160"/>
                    </a:cubicBezTo>
                    <a:cubicBezTo>
                      <a:pt x="375" y="175"/>
                      <a:pt x="338" y="144"/>
                      <a:pt x="321" y="160"/>
                    </a:cubicBezTo>
                    <a:cubicBezTo>
                      <a:pt x="302" y="178"/>
                      <a:pt x="321" y="236"/>
                      <a:pt x="321" y="236"/>
                    </a:cubicBezTo>
                    <a:cubicBezTo>
                      <a:pt x="321" y="236"/>
                      <a:pt x="259" y="253"/>
                      <a:pt x="240" y="236"/>
                    </a:cubicBezTo>
                    <a:cubicBezTo>
                      <a:pt x="223" y="220"/>
                      <a:pt x="257" y="185"/>
                      <a:pt x="240" y="169"/>
                    </a:cubicBezTo>
                    <a:cubicBezTo>
                      <a:pt x="223" y="154"/>
                      <a:pt x="186" y="154"/>
                      <a:pt x="169" y="169"/>
                    </a:cubicBezTo>
                    <a:cubicBezTo>
                      <a:pt x="153" y="185"/>
                      <a:pt x="186" y="220"/>
                      <a:pt x="169" y="236"/>
                    </a:cubicBezTo>
                    <a:cubicBezTo>
                      <a:pt x="150" y="253"/>
                      <a:pt x="88" y="236"/>
                      <a:pt x="88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670696" y="4439679"/>
                <a:ext cx="3840480" cy="38404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70" y="6835329"/>
              <a:ext cx="1219200" cy="1219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15" y="6811836"/>
              <a:ext cx="1219200" cy="1219200"/>
            </a:xfrm>
            <a:prstGeom prst="rect">
              <a:avLst/>
            </a:prstGeom>
          </p:spPr>
        </p:pic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328054" y="981652"/>
            <a:ext cx="7535892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 five-second Turing Test would be an easy win for the machines: the judges, barely able to even say “hello,” simply wouldn’t be able to get enough data from their respondents to make any kind of judgment.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955593" y="1671541"/>
            <a:ext cx="503364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The humans in a Turing Test are strangers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145683" y="5719629"/>
            <a:ext cx="4305053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Human intellect is not as complex and powerful, as it is reactive, responsive, sensitive, nimble.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7077797" y="5268072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520509" y="2061519"/>
            <a:ext cx="4305053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Word problems, spatial-reasoning questions, deliberate misspellings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Vs.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acting as “strangers on a plane”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52400" y="1703731"/>
            <a:ext cx="467316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The Interrogators vs. The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Smalltalkers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741264" y="5758738"/>
            <a:ext cx="4305053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With immediate feedback, silence acquires meaning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We attribute meaning wherever we can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741264" y="5296317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What We Learned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67058" y="238347"/>
            <a:ext cx="11057885" cy="82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Brian’s Insights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4C39B7-DAE3-FF42-B4DB-C21ECB33EFE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51" y="3628503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4D2B561C-3D27-B043-A448-6E8EF4F76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7699" y="3542802"/>
            <a:ext cx="4305053" cy="61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Jump at the gun, talk, guess,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Engage, state, take swift turns!</a:t>
            </a: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6EAD11F5-4FDE-B346-A5DD-45DAB576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7699" y="3045294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Strategy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83B86840-B887-8F4D-838C-6A86C923C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0894" y="3067228"/>
            <a:ext cx="1170162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Strategy</a:t>
            </a: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AE5450C6-F55A-D740-95CA-F764A3A55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441" y="3539957"/>
            <a:ext cx="2491640" cy="88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Get to know them quickly, by typing fast, listening quickly and building a common language.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6B4AA8D5-F122-D540-A208-4D6F07506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92" y="2114050"/>
            <a:ext cx="5236407" cy="88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You want to get to know the other person, but how do we do that?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Do you have a shared interest or language? - You have to talk to find out.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But even more importantly – You have to listen!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04461-370E-514B-A956-B3820D690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68" y="4230567"/>
            <a:ext cx="1543072" cy="1543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A87EB8-5740-0442-A795-FFFF00A351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1996" y="4671075"/>
            <a:ext cx="1613694" cy="8068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1F8E23-393B-AE49-A92C-0A24C7CF9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1996" y="4443769"/>
            <a:ext cx="1827352" cy="1314969"/>
          </a:xfrm>
          <a:prstGeom prst="rect">
            <a:avLst/>
          </a:prstGeom>
        </p:spPr>
      </p:pic>
      <p:pic>
        <p:nvPicPr>
          <p:cNvPr id="43" name="Online Media 42" descr="The Heider-Simmel Illusion">
            <a:hlinkClick r:id="" action="ppaction://media"/>
            <a:extLst>
              <a:ext uri="{FF2B5EF4-FFF2-40B4-BE49-F238E27FC236}">
                <a16:creationId xmlns:a16="http://schemas.microsoft.com/office/drawing/2014/main" id="{A8D5765C-F05C-8B46-9C55-F71669321B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186698" y="4216562"/>
            <a:ext cx="2077611" cy="1557077"/>
          </a:xfrm>
          <a:prstGeom prst="rect">
            <a:avLst/>
          </a:prstGeom>
        </p:spPr>
      </p:pic>
      <p:pic>
        <p:nvPicPr>
          <p:cNvPr id="5" name="Online Media 4" descr="Hjem 14.m4a">
            <a:hlinkClick r:id="" action="ppaction://media"/>
            <a:extLst>
              <a:ext uri="{FF2B5EF4-FFF2-40B4-BE49-F238E27FC236}">
                <a16:creationId xmlns:a16="http://schemas.microsoft.com/office/drawing/2014/main" id="{E650C031-E3D6-3D46-9447-B9E80708E7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90894" y="44437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3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4" repeatCount="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vide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7" grpId="0"/>
      <p:bldP spid="28" grpId="0"/>
      <p:bldP spid="35" grpId="0"/>
      <p:bldP spid="36" grpId="0"/>
      <p:bldP spid="38" grpId="0"/>
      <p:bldP spid="39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/>
              <a:t>Sebastians</a:t>
            </a:r>
            <a:r>
              <a:rPr lang="en-US" sz="2400" dirty="0"/>
              <a:t> Insight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57A9-C912-D645-A925-4710954816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54891">
                  <a:shade val="30000"/>
                  <a:satMod val="115000"/>
                </a:srgbClr>
              </a:gs>
              <a:gs pos="50000">
                <a:srgbClr val="E54891">
                  <a:shade val="67500"/>
                  <a:satMod val="115000"/>
                </a:srgbClr>
              </a:gs>
              <a:gs pos="100000">
                <a:srgbClr val="E54891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/>
              <a:t>Sebix’s</a:t>
            </a:r>
            <a:r>
              <a:rPr lang="en-US" sz="2400" dirty="0"/>
              <a:t> Insight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32A79-8CC1-8940-954F-ED4881D3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No no no no, </a:t>
            </a:r>
            <a:r>
              <a:rPr lang="en-US" sz="2400" dirty="0" err="1"/>
              <a:t>Sebix</a:t>
            </a:r>
            <a:r>
              <a:rPr lang="en-US" sz="2400" dirty="0"/>
              <a:t>…</a:t>
            </a:r>
          </a:p>
          <a:p>
            <a:pPr algn="ctr"/>
            <a:r>
              <a:rPr lang="en-US" sz="2400" dirty="0"/>
              <a:t>Too Dark</a:t>
            </a:r>
          </a:p>
          <a:p>
            <a:pPr algn="ctr"/>
            <a:r>
              <a:rPr lang="en-US" sz="2400" dirty="0"/>
              <a:t>Too Dark</a:t>
            </a:r>
          </a:p>
        </p:txBody>
      </p:sp>
    </p:spTree>
    <p:extLst>
      <p:ext uri="{BB962C8B-B14F-4D97-AF65-F5344CB8AC3E}">
        <p14:creationId xmlns:p14="http://schemas.microsoft.com/office/powerpoint/2010/main" val="3602732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What did we learn in General?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33270-4FF9-9242-80BA-D08A95EB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31F5E-7A7F-4C48-A569-166C93FD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7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4C40C-4888-4A4C-8B18-F2D48053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E630A-7EC6-764A-A17F-02E62662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But I Assure You</a:t>
            </a:r>
          </a:p>
          <a:p>
            <a:pPr algn="ctr"/>
            <a:r>
              <a:rPr lang="en-US" sz="2400" dirty="0"/>
              <a:t>Progress In Chatbot Technology Will Never Really Die</a:t>
            </a:r>
          </a:p>
          <a:p>
            <a:pPr algn="ctr"/>
            <a:r>
              <a:rPr lang="en-US" sz="2400" dirty="0"/>
              <a:t>Because It Is Simply To Good</a:t>
            </a:r>
          </a:p>
          <a:p>
            <a:pPr algn="ctr"/>
            <a:r>
              <a:rPr lang="en-US" sz="2400" dirty="0"/>
              <a:t>Not To Explore Some More</a:t>
            </a:r>
          </a:p>
        </p:txBody>
      </p:sp>
      <p:pic>
        <p:nvPicPr>
          <p:cNvPr id="2" name="Online Media 1" descr="AI vs. AI. Two chatbots talking to each other">
            <a:hlinkClick r:id="" action="ppaction://media"/>
            <a:extLst>
              <a:ext uri="{FF2B5EF4-FFF2-40B4-BE49-F238E27FC236}">
                <a16:creationId xmlns:a16="http://schemas.microsoft.com/office/drawing/2014/main" id="{7736849E-F9BB-7B42-82EE-6CFAECA7FD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9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Other Angels On This Whole Future Of Testing 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2400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8585633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54DED-C1AF-B840-8A45-0B5BE27C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501650"/>
            <a:ext cx="8890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116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1041416"/>
            <a:chOff x="567056" y="353113"/>
            <a:chExt cx="11057886" cy="1218414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Shimon and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Shimi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 the Music Robots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Alternative Turing Test?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6433625" y="2586456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80" y="2797356"/>
            <a:ext cx="304800" cy="304800"/>
          </a:xfrm>
          <a:prstGeom prst="rect">
            <a:avLst/>
          </a:prstGeo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64535" y="2615742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Original Deep Learning Composition</a:t>
            </a:r>
          </a:p>
        </p:txBody>
      </p:sp>
      <p:sp>
        <p:nvSpPr>
          <p:cNvPr id="17" name="Oval 16"/>
          <p:cNvSpPr/>
          <p:nvPr/>
        </p:nvSpPr>
        <p:spPr>
          <a:xfrm>
            <a:off x="6433625" y="360831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164535" y="3685582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Getting in sync with Mr. Rap Rap</a:t>
            </a:r>
          </a:p>
        </p:txBody>
      </p:sp>
      <p:sp>
        <p:nvSpPr>
          <p:cNvPr id="20" name="Oval 19"/>
          <p:cNvSpPr/>
          <p:nvPr/>
        </p:nvSpPr>
        <p:spPr>
          <a:xfrm>
            <a:off x="6433625" y="4714904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164535" y="4803665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Original Emergent Dancing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00" y="4928264"/>
            <a:ext cx="304800" cy="304800"/>
          </a:xfrm>
          <a:prstGeom prst="rect">
            <a:avLst/>
          </a:prstGeom>
        </p:spPr>
      </p:pic>
      <p:pic>
        <p:nvPicPr>
          <p:cNvPr id="26" name="Online Media 25" descr="Deep Shimon">
            <a:hlinkClick r:id="" action="ppaction://media"/>
            <a:extLst>
              <a:ext uri="{FF2B5EF4-FFF2-40B4-BE49-F238E27FC236}">
                <a16:creationId xmlns:a16="http://schemas.microsoft.com/office/drawing/2014/main" id="{0221F5EB-1349-6D4F-AD1E-FA941B6E6B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1119505" y="2419615"/>
            <a:ext cx="4137838" cy="2327534"/>
          </a:xfrm>
          <a:prstGeom prst="rect">
            <a:avLst/>
          </a:prstGeom>
        </p:spPr>
      </p:pic>
      <p:pic>
        <p:nvPicPr>
          <p:cNvPr id="27" name="Online Media 26" descr="Goole Music 3">
            <a:hlinkClick r:id="" action="ppaction://media"/>
            <a:extLst>
              <a:ext uri="{FF2B5EF4-FFF2-40B4-BE49-F238E27FC236}">
                <a16:creationId xmlns:a16="http://schemas.microsoft.com/office/drawing/2014/main" id="{9000CA6C-CBBC-5B4D-9E25-9E416C82F95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1119505" y="2431307"/>
            <a:ext cx="4117052" cy="2315842"/>
          </a:xfrm>
          <a:prstGeom prst="rect">
            <a:avLst/>
          </a:prstGeom>
        </p:spPr>
      </p:pic>
      <p:sp>
        <p:nvSpPr>
          <p:cNvPr id="28" name="AutoShape 79">
            <a:extLst>
              <a:ext uri="{FF2B5EF4-FFF2-40B4-BE49-F238E27FC236}">
                <a16:creationId xmlns:a16="http://schemas.microsoft.com/office/drawing/2014/main" id="{467C59ED-9B1B-DE47-86C3-FF66D2C616D3}"/>
              </a:ext>
            </a:extLst>
          </p:cNvPr>
          <p:cNvSpPr>
            <a:spLocks/>
          </p:cNvSpPr>
          <p:nvPr/>
        </p:nvSpPr>
        <p:spPr bwMode="auto">
          <a:xfrm>
            <a:off x="6593000" y="3783576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3768" y="5419"/>
                </a:moveTo>
                <a:cubicBezTo>
                  <a:pt x="4051" y="5419"/>
                  <a:pt x="4272" y="5506"/>
                  <a:pt x="4428" y="5687"/>
                </a:cubicBezTo>
                <a:cubicBezTo>
                  <a:pt x="4586" y="5866"/>
                  <a:pt x="4702" y="6079"/>
                  <a:pt x="4766" y="6326"/>
                </a:cubicBezTo>
                <a:cubicBezTo>
                  <a:pt x="4836" y="6574"/>
                  <a:pt x="4879" y="6836"/>
                  <a:pt x="4894" y="7107"/>
                </a:cubicBezTo>
                <a:cubicBezTo>
                  <a:pt x="4910" y="7377"/>
                  <a:pt x="4918" y="7596"/>
                  <a:pt x="4918" y="7760"/>
                </a:cubicBezTo>
                <a:lnTo>
                  <a:pt x="4918" y="9857"/>
                </a:lnTo>
                <a:cubicBezTo>
                  <a:pt x="4810" y="9929"/>
                  <a:pt x="4721" y="10015"/>
                  <a:pt x="4646" y="10110"/>
                </a:cubicBezTo>
                <a:cubicBezTo>
                  <a:pt x="4574" y="10208"/>
                  <a:pt x="4469" y="10257"/>
                  <a:pt x="4330" y="10257"/>
                </a:cubicBezTo>
                <a:lnTo>
                  <a:pt x="562" y="10257"/>
                </a:lnTo>
                <a:cubicBezTo>
                  <a:pt x="439" y="10257"/>
                  <a:pt x="338" y="10208"/>
                  <a:pt x="257" y="10110"/>
                </a:cubicBezTo>
                <a:cubicBezTo>
                  <a:pt x="178" y="10015"/>
                  <a:pt x="94" y="9929"/>
                  <a:pt x="0" y="9857"/>
                </a:cubicBezTo>
                <a:lnTo>
                  <a:pt x="0" y="7760"/>
                </a:lnTo>
                <a:cubicBezTo>
                  <a:pt x="0" y="7596"/>
                  <a:pt x="5" y="7377"/>
                  <a:pt x="12" y="7107"/>
                </a:cubicBezTo>
                <a:cubicBezTo>
                  <a:pt x="19" y="6836"/>
                  <a:pt x="58" y="6574"/>
                  <a:pt x="125" y="6326"/>
                </a:cubicBezTo>
                <a:cubicBezTo>
                  <a:pt x="197" y="6079"/>
                  <a:pt x="310" y="5866"/>
                  <a:pt x="466" y="5687"/>
                </a:cubicBezTo>
                <a:cubicBezTo>
                  <a:pt x="624" y="5509"/>
                  <a:pt x="842" y="5419"/>
                  <a:pt x="1123" y="5419"/>
                </a:cubicBezTo>
                <a:cubicBezTo>
                  <a:pt x="782" y="5152"/>
                  <a:pt x="509" y="4803"/>
                  <a:pt x="305" y="4377"/>
                </a:cubicBezTo>
                <a:cubicBezTo>
                  <a:pt x="103" y="3951"/>
                  <a:pt x="0" y="3470"/>
                  <a:pt x="0" y="2937"/>
                </a:cubicBezTo>
                <a:cubicBezTo>
                  <a:pt x="0" y="2540"/>
                  <a:pt x="65" y="2163"/>
                  <a:pt x="190" y="1806"/>
                </a:cubicBezTo>
                <a:cubicBezTo>
                  <a:pt x="317" y="1449"/>
                  <a:pt x="492" y="1135"/>
                  <a:pt x="718" y="861"/>
                </a:cubicBezTo>
                <a:cubicBezTo>
                  <a:pt x="943" y="590"/>
                  <a:pt x="1207" y="380"/>
                  <a:pt x="1505" y="228"/>
                </a:cubicBezTo>
                <a:cubicBezTo>
                  <a:pt x="1805" y="78"/>
                  <a:pt x="2119" y="0"/>
                  <a:pt x="2446" y="0"/>
                </a:cubicBezTo>
                <a:cubicBezTo>
                  <a:pt x="2794" y="0"/>
                  <a:pt x="3115" y="78"/>
                  <a:pt x="3413" y="228"/>
                </a:cubicBezTo>
                <a:cubicBezTo>
                  <a:pt x="3713" y="380"/>
                  <a:pt x="3970" y="590"/>
                  <a:pt x="4188" y="861"/>
                </a:cubicBezTo>
                <a:cubicBezTo>
                  <a:pt x="4406" y="1135"/>
                  <a:pt x="4584" y="1449"/>
                  <a:pt x="4716" y="1806"/>
                </a:cubicBezTo>
                <a:cubicBezTo>
                  <a:pt x="4850" y="2163"/>
                  <a:pt x="4918" y="2540"/>
                  <a:pt x="4918" y="2937"/>
                </a:cubicBezTo>
                <a:cubicBezTo>
                  <a:pt x="4918" y="3458"/>
                  <a:pt x="4814" y="3939"/>
                  <a:pt x="4603" y="4371"/>
                </a:cubicBezTo>
                <a:cubicBezTo>
                  <a:pt x="4392" y="4800"/>
                  <a:pt x="4116" y="5152"/>
                  <a:pt x="3768" y="5419"/>
                </a:cubicBezTo>
                <a:moveTo>
                  <a:pt x="18166" y="12063"/>
                </a:moveTo>
                <a:cubicBezTo>
                  <a:pt x="18672" y="12604"/>
                  <a:pt x="19070" y="13143"/>
                  <a:pt x="19356" y="13670"/>
                </a:cubicBezTo>
                <a:cubicBezTo>
                  <a:pt x="19642" y="14197"/>
                  <a:pt x="19788" y="14801"/>
                  <a:pt x="19788" y="15481"/>
                </a:cubicBezTo>
                <a:lnTo>
                  <a:pt x="19788" y="20817"/>
                </a:lnTo>
                <a:cubicBezTo>
                  <a:pt x="19694" y="20869"/>
                  <a:pt x="19620" y="20932"/>
                  <a:pt x="19558" y="20995"/>
                </a:cubicBezTo>
                <a:cubicBezTo>
                  <a:pt x="19498" y="21062"/>
                  <a:pt x="19426" y="21122"/>
                  <a:pt x="19344" y="21191"/>
                </a:cubicBezTo>
                <a:cubicBezTo>
                  <a:pt x="19262" y="21252"/>
                  <a:pt x="19174" y="21318"/>
                  <a:pt x="19075" y="21387"/>
                </a:cubicBezTo>
                <a:cubicBezTo>
                  <a:pt x="18977" y="21456"/>
                  <a:pt x="18835" y="21528"/>
                  <a:pt x="18662" y="21600"/>
                </a:cubicBezTo>
                <a:lnTo>
                  <a:pt x="2942" y="21600"/>
                </a:lnTo>
                <a:cubicBezTo>
                  <a:pt x="2676" y="21600"/>
                  <a:pt x="2467" y="21499"/>
                  <a:pt x="2318" y="21292"/>
                </a:cubicBezTo>
                <a:cubicBezTo>
                  <a:pt x="2167" y="21082"/>
                  <a:pt x="2004" y="20926"/>
                  <a:pt x="1819" y="20817"/>
                </a:cubicBezTo>
                <a:lnTo>
                  <a:pt x="1819" y="15481"/>
                </a:lnTo>
                <a:cubicBezTo>
                  <a:pt x="1819" y="14764"/>
                  <a:pt x="1990" y="14127"/>
                  <a:pt x="2335" y="13572"/>
                </a:cubicBezTo>
                <a:cubicBezTo>
                  <a:pt x="2678" y="13019"/>
                  <a:pt x="3053" y="12512"/>
                  <a:pt x="3461" y="12063"/>
                </a:cubicBezTo>
                <a:cubicBezTo>
                  <a:pt x="3535" y="11971"/>
                  <a:pt x="3634" y="11870"/>
                  <a:pt x="3754" y="11766"/>
                </a:cubicBezTo>
                <a:cubicBezTo>
                  <a:pt x="3874" y="11660"/>
                  <a:pt x="4001" y="11591"/>
                  <a:pt x="4138" y="11553"/>
                </a:cubicBezTo>
                <a:cubicBezTo>
                  <a:pt x="4277" y="11496"/>
                  <a:pt x="4433" y="11467"/>
                  <a:pt x="4610" y="11455"/>
                </a:cubicBezTo>
                <a:cubicBezTo>
                  <a:pt x="4786" y="11447"/>
                  <a:pt x="4956" y="11424"/>
                  <a:pt x="5126" y="11389"/>
                </a:cubicBezTo>
                <a:cubicBezTo>
                  <a:pt x="5594" y="11300"/>
                  <a:pt x="6091" y="11210"/>
                  <a:pt x="6622" y="11121"/>
                </a:cubicBezTo>
                <a:cubicBezTo>
                  <a:pt x="7150" y="11035"/>
                  <a:pt x="7666" y="10946"/>
                  <a:pt x="8172" y="10853"/>
                </a:cubicBezTo>
                <a:cubicBezTo>
                  <a:pt x="7483" y="10326"/>
                  <a:pt x="6929" y="9632"/>
                  <a:pt x="6514" y="8763"/>
                </a:cubicBezTo>
                <a:cubicBezTo>
                  <a:pt x="6094" y="7896"/>
                  <a:pt x="5885" y="6940"/>
                  <a:pt x="5885" y="5903"/>
                </a:cubicBezTo>
                <a:cubicBezTo>
                  <a:pt x="5885" y="5097"/>
                  <a:pt x="6017" y="4331"/>
                  <a:pt x="6276" y="3608"/>
                </a:cubicBezTo>
                <a:cubicBezTo>
                  <a:pt x="6535" y="2885"/>
                  <a:pt x="6888" y="2261"/>
                  <a:pt x="7332" y="1734"/>
                </a:cubicBezTo>
                <a:cubicBezTo>
                  <a:pt x="7778" y="1204"/>
                  <a:pt x="8299" y="786"/>
                  <a:pt x="8894" y="472"/>
                </a:cubicBezTo>
                <a:cubicBezTo>
                  <a:pt x="9494" y="159"/>
                  <a:pt x="10126" y="3"/>
                  <a:pt x="10802" y="3"/>
                </a:cubicBezTo>
                <a:cubicBezTo>
                  <a:pt x="11477" y="3"/>
                  <a:pt x="12113" y="159"/>
                  <a:pt x="12710" y="472"/>
                </a:cubicBezTo>
                <a:cubicBezTo>
                  <a:pt x="13308" y="786"/>
                  <a:pt x="13826" y="1204"/>
                  <a:pt x="14273" y="1734"/>
                </a:cubicBezTo>
                <a:cubicBezTo>
                  <a:pt x="14717" y="2261"/>
                  <a:pt x="15067" y="2885"/>
                  <a:pt x="15329" y="3608"/>
                </a:cubicBezTo>
                <a:cubicBezTo>
                  <a:pt x="15590" y="4331"/>
                  <a:pt x="15720" y="5097"/>
                  <a:pt x="15720" y="5903"/>
                </a:cubicBezTo>
                <a:cubicBezTo>
                  <a:pt x="15720" y="6940"/>
                  <a:pt x="15514" y="7890"/>
                  <a:pt x="15101" y="8757"/>
                </a:cubicBezTo>
                <a:cubicBezTo>
                  <a:pt x="14686" y="9621"/>
                  <a:pt x="14129" y="10321"/>
                  <a:pt x="13433" y="10853"/>
                </a:cubicBezTo>
                <a:cubicBezTo>
                  <a:pt x="13937" y="10946"/>
                  <a:pt x="14453" y="11032"/>
                  <a:pt x="14978" y="11115"/>
                </a:cubicBezTo>
                <a:cubicBezTo>
                  <a:pt x="15504" y="11199"/>
                  <a:pt x="16006" y="11288"/>
                  <a:pt x="16478" y="11389"/>
                </a:cubicBezTo>
                <a:cubicBezTo>
                  <a:pt x="16654" y="11426"/>
                  <a:pt x="16826" y="11449"/>
                  <a:pt x="16994" y="11455"/>
                </a:cubicBezTo>
                <a:cubicBezTo>
                  <a:pt x="17162" y="11467"/>
                  <a:pt x="17323" y="11496"/>
                  <a:pt x="17467" y="11553"/>
                </a:cubicBezTo>
                <a:cubicBezTo>
                  <a:pt x="17604" y="11591"/>
                  <a:pt x="17731" y="11660"/>
                  <a:pt x="17851" y="11766"/>
                </a:cubicBezTo>
                <a:cubicBezTo>
                  <a:pt x="17966" y="11870"/>
                  <a:pt x="18074" y="11971"/>
                  <a:pt x="18166" y="12063"/>
                </a:cubicBezTo>
                <a:moveTo>
                  <a:pt x="20474" y="5419"/>
                </a:moveTo>
                <a:cubicBezTo>
                  <a:pt x="20758" y="5419"/>
                  <a:pt x="20974" y="5506"/>
                  <a:pt x="21125" y="5687"/>
                </a:cubicBezTo>
                <a:cubicBezTo>
                  <a:pt x="21271" y="5866"/>
                  <a:pt x="21382" y="6079"/>
                  <a:pt x="21449" y="6326"/>
                </a:cubicBezTo>
                <a:cubicBezTo>
                  <a:pt x="21521" y="6574"/>
                  <a:pt x="21562" y="6836"/>
                  <a:pt x="21576" y="7107"/>
                </a:cubicBezTo>
                <a:cubicBezTo>
                  <a:pt x="21593" y="7377"/>
                  <a:pt x="21600" y="7596"/>
                  <a:pt x="21600" y="7760"/>
                </a:cubicBezTo>
                <a:lnTo>
                  <a:pt x="21600" y="9857"/>
                </a:lnTo>
                <a:cubicBezTo>
                  <a:pt x="21509" y="9929"/>
                  <a:pt x="21422" y="10015"/>
                  <a:pt x="21341" y="10110"/>
                </a:cubicBezTo>
                <a:cubicBezTo>
                  <a:pt x="21262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4" y="10110"/>
                </a:cubicBezTo>
                <a:cubicBezTo>
                  <a:pt x="16879" y="10015"/>
                  <a:pt x="16790" y="9929"/>
                  <a:pt x="16682" y="9857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7"/>
                </a:cubicBezTo>
                <a:cubicBezTo>
                  <a:pt x="16721" y="6836"/>
                  <a:pt x="16766" y="6574"/>
                  <a:pt x="16836" y="6326"/>
                </a:cubicBezTo>
                <a:cubicBezTo>
                  <a:pt x="16913" y="6079"/>
                  <a:pt x="17023" y="5866"/>
                  <a:pt x="17184" y="5687"/>
                </a:cubicBezTo>
                <a:cubicBezTo>
                  <a:pt x="17338" y="5509"/>
                  <a:pt x="17556" y="5419"/>
                  <a:pt x="17830" y="5419"/>
                </a:cubicBezTo>
                <a:cubicBezTo>
                  <a:pt x="17489" y="5152"/>
                  <a:pt x="17210" y="4803"/>
                  <a:pt x="16999" y="4377"/>
                </a:cubicBezTo>
                <a:cubicBezTo>
                  <a:pt x="16788" y="3951"/>
                  <a:pt x="16682" y="3470"/>
                  <a:pt x="16682" y="2937"/>
                </a:cubicBezTo>
                <a:cubicBezTo>
                  <a:pt x="16682" y="2540"/>
                  <a:pt x="16745" y="2163"/>
                  <a:pt x="16872" y="1806"/>
                </a:cubicBezTo>
                <a:cubicBezTo>
                  <a:pt x="16999" y="1449"/>
                  <a:pt x="17174" y="1135"/>
                  <a:pt x="17400" y="861"/>
                </a:cubicBezTo>
                <a:cubicBezTo>
                  <a:pt x="17626" y="590"/>
                  <a:pt x="17890" y="380"/>
                  <a:pt x="18187" y="228"/>
                </a:cubicBezTo>
                <a:cubicBezTo>
                  <a:pt x="18487" y="78"/>
                  <a:pt x="18809" y="0"/>
                  <a:pt x="19152" y="0"/>
                </a:cubicBezTo>
                <a:cubicBezTo>
                  <a:pt x="19481" y="0"/>
                  <a:pt x="19795" y="78"/>
                  <a:pt x="20095" y="228"/>
                </a:cubicBezTo>
                <a:cubicBezTo>
                  <a:pt x="20395" y="380"/>
                  <a:pt x="20657" y="590"/>
                  <a:pt x="20882" y="861"/>
                </a:cubicBezTo>
                <a:cubicBezTo>
                  <a:pt x="21108" y="1135"/>
                  <a:pt x="21286" y="1449"/>
                  <a:pt x="21413" y="1806"/>
                </a:cubicBezTo>
                <a:cubicBezTo>
                  <a:pt x="21538" y="2163"/>
                  <a:pt x="21600" y="2540"/>
                  <a:pt x="21600" y="2937"/>
                </a:cubicBezTo>
                <a:cubicBezTo>
                  <a:pt x="21600" y="3458"/>
                  <a:pt x="21499" y="3939"/>
                  <a:pt x="21295" y="4371"/>
                </a:cubicBezTo>
                <a:cubicBezTo>
                  <a:pt x="21094" y="4800"/>
                  <a:pt x="20820" y="5152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29" name="Online Media 28" descr="Google Music 4">
            <a:hlinkClick r:id="" action="ppaction://media"/>
            <a:extLst>
              <a:ext uri="{FF2B5EF4-FFF2-40B4-BE49-F238E27FC236}">
                <a16:creationId xmlns:a16="http://schemas.microsoft.com/office/drawing/2014/main" id="{DA242F88-963C-D049-9D55-B04C1C60A116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1119505" y="2419615"/>
            <a:ext cx="4158624" cy="23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0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1041416"/>
            <a:chOff x="567056" y="353113"/>
            <a:chExt cx="11057886" cy="1218414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Actually speaking all those bits of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langauge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Google Duplex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6405916" y="33271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36826" y="3356479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Your Next Personal Assistant?</a:t>
            </a:r>
          </a:p>
        </p:txBody>
      </p:sp>
      <p:pic>
        <p:nvPicPr>
          <p:cNvPr id="2" name="Online Media 1" descr="Google Duplex Demo (Google I/O 2018)">
            <a:hlinkClick r:id="" action="ppaction://media"/>
            <a:extLst>
              <a:ext uri="{FF2B5EF4-FFF2-40B4-BE49-F238E27FC236}">
                <a16:creationId xmlns:a16="http://schemas.microsoft.com/office/drawing/2014/main" id="{9C12906D-4C29-B34A-A17F-74B9609944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119505" y="2431307"/>
            <a:ext cx="4137838" cy="2327534"/>
          </a:xfrm>
          <a:prstGeom prst="rect">
            <a:avLst/>
          </a:prstGeom>
        </p:spPr>
      </p:pic>
      <p:sp>
        <p:nvSpPr>
          <p:cNvPr id="21" name="AutoShape 125">
            <a:extLst>
              <a:ext uri="{FF2B5EF4-FFF2-40B4-BE49-F238E27FC236}">
                <a16:creationId xmlns:a16="http://schemas.microsoft.com/office/drawing/2014/main" id="{600DB48E-8768-1B42-971B-9FCBF3D5C3BC}"/>
              </a:ext>
            </a:extLst>
          </p:cNvPr>
          <p:cNvSpPr>
            <a:spLocks/>
          </p:cNvSpPr>
          <p:nvPr/>
        </p:nvSpPr>
        <p:spPr bwMode="auto">
          <a:xfrm>
            <a:off x="6581176" y="345506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F3A8A185-D683-3B41-9441-F7470C6F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597" y="3346320"/>
            <a:ext cx="4528701" cy="49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Looool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Your First* Personal Assistant?</a:t>
            </a:r>
          </a:p>
        </p:txBody>
      </p:sp>
    </p:spTree>
    <p:extLst>
      <p:ext uri="{BB962C8B-B14F-4D97-AF65-F5344CB8AC3E}">
        <p14:creationId xmlns:p14="http://schemas.microsoft.com/office/powerpoint/2010/main" val="4004422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1041416"/>
            <a:chOff x="567056" y="353113"/>
            <a:chExt cx="11057886" cy="1218414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Looking The Part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Sophia The Robot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6405916" y="33271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36826" y="3356479"/>
            <a:ext cx="4305053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Someone You’d Hang Out With?</a:t>
            </a:r>
          </a:p>
        </p:txBody>
      </p:sp>
      <p:sp>
        <p:nvSpPr>
          <p:cNvPr id="21" name="AutoShape 125">
            <a:extLst>
              <a:ext uri="{FF2B5EF4-FFF2-40B4-BE49-F238E27FC236}">
                <a16:creationId xmlns:a16="http://schemas.microsoft.com/office/drawing/2014/main" id="{600DB48E-8768-1B42-971B-9FCBF3D5C3BC}"/>
              </a:ext>
            </a:extLst>
          </p:cNvPr>
          <p:cNvSpPr>
            <a:spLocks/>
          </p:cNvSpPr>
          <p:nvPr/>
        </p:nvSpPr>
        <p:spPr bwMode="auto">
          <a:xfrm>
            <a:off x="6581176" y="3455065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981" y="10852"/>
                </a:moveTo>
                <a:cubicBezTo>
                  <a:pt x="14231" y="10892"/>
                  <a:pt x="14582" y="10935"/>
                  <a:pt x="15043" y="10993"/>
                </a:cubicBezTo>
                <a:cubicBezTo>
                  <a:pt x="15501" y="11045"/>
                  <a:pt x="15979" y="11105"/>
                  <a:pt x="16477" y="11168"/>
                </a:cubicBezTo>
                <a:cubicBezTo>
                  <a:pt x="16972" y="11235"/>
                  <a:pt x="17436" y="11301"/>
                  <a:pt x="17868" y="11370"/>
                </a:cubicBezTo>
                <a:cubicBezTo>
                  <a:pt x="18297" y="11439"/>
                  <a:pt x="18611" y="11502"/>
                  <a:pt x="18804" y="11554"/>
                </a:cubicBezTo>
                <a:cubicBezTo>
                  <a:pt x="19124" y="11646"/>
                  <a:pt x="19452" y="11842"/>
                  <a:pt x="19777" y="12133"/>
                </a:cubicBezTo>
                <a:cubicBezTo>
                  <a:pt x="20103" y="12430"/>
                  <a:pt x="20405" y="12769"/>
                  <a:pt x="20679" y="13152"/>
                </a:cubicBezTo>
                <a:cubicBezTo>
                  <a:pt x="20955" y="13538"/>
                  <a:pt x="21177" y="13935"/>
                  <a:pt x="21344" y="14353"/>
                </a:cubicBezTo>
                <a:cubicBezTo>
                  <a:pt x="21516" y="14762"/>
                  <a:pt x="21600" y="15139"/>
                  <a:pt x="21600" y="15482"/>
                </a:cubicBezTo>
                <a:lnTo>
                  <a:pt x="21600" y="20814"/>
                </a:lnTo>
                <a:cubicBezTo>
                  <a:pt x="21508" y="20854"/>
                  <a:pt x="21407" y="20915"/>
                  <a:pt x="21292" y="21007"/>
                </a:cubicBezTo>
                <a:cubicBezTo>
                  <a:pt x="21177" y="21102"/>
                  <a:pt x="21053" y="21188"/>
                  <a:pt x="20920" y="21278"/>
                </a:cubicBezTo>
                <a:cubicBezTo>
                  <a:pt x="20785" y="21364"/>
                  <a:pt x="20658" y="21442"/>
                  <a:pt x="20540" y="21505"/>
                </a:cubicBezTo>
                <a:cubicBezTo>
                  <a:pt x="20419" y="21571"/>
                  <a:pt x="20319" y="21600"/>
                  <a:pt x="20238" y="21600"/>
                </a:cubicBezTo>
                <a:lnTo>
                  <a:pt x="1351" y="21600"/>
                </a:lnTo>
                <a:cubicBezTo>
                  <a:pt x="1028" y="21600"/>
                  <a:pt x="786" y="21502"/>
                  <a:pt x="619" y="21303"/>
                </a:cubicBezTo>
                <a:cubicBezTo>
                  <a:pt x="452" y="21108"/>
                  <a:pt x="248" y="20943"/>
                  <a:pt x="0" y="20814"/>
                </a:cubicBezTo>
                <a:lnTo>
                  <a:pt x="0" y="15482"/>
                </a:lnTo>
                <a:cubicBezTo>
                  <a:pt x="0" y="15139"/>
                  <a:pt x="84" y="14762"/>
                  <a:pt x="253" y="14353"/>
                </a:cubicBezTo>
                <a:cubicBezTo>
                  <a:pt x="426" y="13935"/>
                  <a:pt x="645" y="13544"/>
                  <a:pt x="916" y="13167"/>
                </a:cubicBezTo>
                <a:cubicBezTo>
                  <a:pt x="1186" y="12790"/>
                  <a:pt x="1486" y="12450"/>
                  <a:pt x="1817" y="12145"/>
                </a:cubicBezTo>
                <a:cubicBezTo>
                  <a:pt x="2145" y="11845"/>
                  <a:pt x="2474" y="11644"/>
                  <a:pt x="2796" y="11552"/>
                </a:cubicBezTo>
                <a:cubicBezTo>
                  <a:pt x="2960" y="11500"/>
                  <a:pt x="3263" y="11436"/>
                  <a:pt x="3703" y="11367"/>
                </a:cubicBezTo>
                <a:cubicBezTo>
                  <a:pt x="4144" y="11298"/>
                  <a:pt x="4616" y="11232"/>
                  <a:pt x="5117" y="11166"/>
                </a:cubicBezTo>
                <a:cubicBezTo>
                  <a:pt x="5618" y="11102"/>
                  <a:pt x="6096" y="11042"/>
                  <a:pt x="6557" y="10990"/>
                </a:cubicBezTo>
                <a:cubicBezTo>
                  <a:pt x="7015" y="10932"/>
                  <a:pt x="7369" y="10889"/>
                  <a:pt x="7617" y="10849"/>
                </a:cubicBezTo>
                <a:cubicBezTo>
                  <a:pt x="6773" y="10308"/>
                  <a:pt x="6113" y="9602"/>
                  <a:pt x="5627" y="8736"/>
                </a:cubicBezTo>
                <a:cubicBezTo>
                  <a:pt x="5143" y="7866"/>
                  <a:pt x="4904" y="6922"/>
                  <a:pt x="4904" y="5900"/>
                </a:cubicBezTo>
                <a:cubicBezTo>
                  <a:pt x="4904" y="5093"/>
                  <a:pt x="5059" y="4330"/>
                  <a:pt x="5370" y="3619"/>
                </a:cubicBezTo>
                <a:cubicBezTo>
                  <a:pt x="5681" y="2908"/>
                  <a:pt x="6105" y="2283"/>
                  <a:pt x="6632" y="1745"/>
                </a:cubicBezTo>
                <a:cubicBezTo>
                  <a:pt x="7162" y="1209"/>
                  <a:pt x="7778" y="783"/>
                  <a:pt x="8492" y="472"/>
                </a:cubicBezTo>
                <a:cubicBezTo>
                  <a:pt x="9203" y="158"/>
                  <a:pt x="9963" y="0"/>
                  <a:pt x="10773" y="0"/>
                </a:cubicBezTo>
                <a:cubicBezTo>
                  <a:pt x="11582" y="0"/>
                  <a:pt x="12348" y="158"/>
                  <a:pt x="13062" y="472"/>
                </a:cubicBezTo>
                <a:cubicBezTo>
                  <a:pt x="13779" y="783"/>
                  <a:pt x="14407" y="1209"/>
                  <a:pt x="14942" y="1745"/>
                </a:cubicBezTo>
                <a:cubicBezTo>
                  <a:pt x="15481" y="2283"/>
                  <a:pt x="15901" y="2908"/>
                  <a:pt x="16209" y="3619"/>
                </a:cubicBezTo>
                <a:cubicBezTo>
                  <a:pt x="16515" y="4330"/>
                  <a:pt x="16670" y="5093"/>
                  <a:pt x="16670" y="5900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1" y="108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F3A8A185-D683-3B41-9441-F7470C6F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826" y="3327193"/>
            <a:ext cx="4528701" cy="49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Looool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Someone You’d Sleep With</a:t>
            </a:r>
          </a:p>
        </p:txBody>
      </p:sp>
      <p:pic>
        <p:nvPicPr>
          <p:cNvPr id="2" name="Online Media 1" descr="Robot Sophia cracked jokes :-)">
            <a:hlinkClick r:id="" action="ppaction://media"/>
            <a:extLst>
              <a:ext uri="{FF2B5EF4-FFF2-40B4-BE49-F238E27FC236}">
                <a16:creationId xmlns:a16="http://schemas.microsoft.com/office/drawing/2014/main" id="{A436531F-03E4-5046-A3E6-9986CE3AFE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119505" y="2431307"/>
            <a:ext cx="4137838" cy="23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3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57" y="602241"/>
            <a:ext cx="11057886" cy="1041416"/>
            <a:chOff x="567056" y="353113"/>
            <a:chExt cx="11057886" cy="1218414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7056" y="1179108"/>
              <a:ext cx="11057885" cy="39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Moving Like Us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67057" y="353113"/>
              <a:ext cx="11057885" cy="96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</a:rPr>
                <a:t>Atlas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3528" y="2302195"/>
            <a:ext cx="4324922" cy="3513037"/>
            <a:chOff x="359620" y="1508383"/>
            <a:chExt cx="5840903" cy="47444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0" y="1508383"/>
              <a:ext cx="5840903" cy="4744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5734" y="1682751"/>
              <a:ext cx="5588000" cy="314338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6405916" y="3327193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36826" y="3429000"/>
            <a:ext cx="4708810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Someone Able To Run Around With You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F3A8A185-D683-3B41-9441-F7470C6F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826" y="3444019"/>
            <a:ext cx="4528701" cy="49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Looool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Someone Able To Run After You</a:t>
            </a:r>
          </a:p>
        </p:txBody>
      </p:sp>
      <p:pic>
        <p:nvPicPr>
          <p:cNvPr id="2" name="Online Media 1" descr="Parkour Atlas">
            <a:hlinkClick r:id="" action="ppaction://media"/>
            <a:extLst>
              <a:ext uri="{FF2B5EF4-FFF2-40B4-BE49-F238E27FC236}">
                <a16:creationId xmlns:a16="http://schemas.microsoft.com/office/drawing/2014/main" id="{913B93BB-650C-9D44-ABB7-50BE457CE6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119505" y="2431307"/>
            <a:ext cx="4137838" cy="2327534"/>
          </a:xfrm>
          <a:prstGeom prst="rect">
            <a:avLst/>
          </a:prstGeom>
        </p:spPr>
      </p:pic>
      <p:sp>
        <p:nvSpPr>
          <p:cNvPr id="14" name="AutoShape 11">
            <a:extLst>
              <a:ext uri="{FF2B5EF4-FFF2-40B4-BE49-F238E27FC236}">
                <a16:creationId xmlns:a16="http://schemas.microsoft.com/office/drawing/2014/main" id="{9318563E-72B2-9744-9CC7-3D9C456EBE3E}"/>
              </a:ext>
            </a:extLst>
          </p:cNvPr>
          <p:cNvSpPr>
            <a:spLocks/>
          </p:cNvSpPr>
          <p:nvPr/>
        </p:nvSpPr>
        <p:spPr bwMode="auto">
          <a:xfrm>
            <a:off x="6580871" y="350227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1" y="5503"/>
                </a:moveTo>
                <a:cubicBezTo>
                  <a:pt x="20837" y="5503"/>
                  <a:pt x="21078" y="5554"/>
                  <a:pt x="21286" y="5657"/>
                </a:cubicBezTo>
                <a:cubicBezTo>
                  <a:pt x="21499" y="5760"/>
                  <a:pt x="21600" y="5890"/>
                  <a:pt x="21600" y="6046"/>
                </a:cubicBezTo>
                <a:cubicBezTo>
                  <a:pt x="21600" y="6137"/>
                  <a:pt x="21585" y="6209"/>
                  <a:pt x="21557" y="6262"/>
                </a:cubicBezTo>
                <a:lnTo>
                  <a:pt x="8488" y="21266"/>
                </a:lnTo>
                <a:cubicBezTo>
                  <a:pt x="8334" y="21490"/>
                  <a:pt x="8000" y="21600"/>
                  <a:pt x="7493" y="21600"/>
                </a:cubicBezTo>
                <a:cubicBezTo>
                  <a:pt x="7218" y="21600"/>
                  <a:pt x="6962" y="21550"/>
                  <a:pt x="6730" y="21446"/>
                </a:cubicBezTo>
                <a:cubicBezTo>
                  <a:pt x="6498" y="21343"/>
                  <a:pt x="6382" y="21214"/>
                  <a:pt x="6382" y="21058"/>
                </a:cubicBezTo>
                <a:cubicBezTo>
                  <a:pt x="6382" y="21014"/>
                  <a:pt x="6406" y="20974"/>
                  <a:pt x="6454" y="20947"/>
                </a:cubicBezTo>
                <a:lnTo>
                  <a:pt x="11170" y="10445"/>
                </a:lnTo>
                <a:cubicBezTo>
                  <a:pt x="10986" y="10474"/>
                  <a:pt x="10614" y="10531"/>
                  <a:pt x="10058" y="10610"/>
                </a:cubicBezTo>
                <a:cubicBezTo>
                  <a:pt x="9503" y="10690"/>
                  <a:pt x="8875" y="10776"/>
                  <a:pt x="8165" y="10867"/>
                </a:cubicBezTo>
                <a:cubicBezTo>
                  <a:pt x="7454" y="10961"/>
                  <a:pt x="6706" y="11062"/>
                  <a:pt x="5923" y="11172"/>
                </a:cubicBezTo>
                <a:cubicBezTo>
                  <a:pt x="5135" y="11285"/>
                  <a:pt x="4401" y="11388"/>
                  <a:pt x="3725" y="11484"/>
                </a:cubicBezTo>
                <a:cubicBezTo>
                  <a:pt x="3044" y="11580"/>
                  <a:pt x="2459" y="11654"/>
                  <a:pt x="1966" y="11707"/>
                </a:cubicBezTo>
                <a:cubicBezTo>
                  <a:pt x="1473" y="11760"/>
                  <a:pt x="1179" y="11786"/>
                  <a:pt x="1087" y="11786"/>
                </a:cubicBezTo>
                <a:cubicBezTo>
                  <a:pt x="778" y="11786"/>
                  <a:pt x="522" y="11734"/>
                  <a:pt x="314" y="11623"/>
                </a:cubicBezTo>
                <a:cubicBezTo>
                  <a:pt x="106" y="11510"/>
                  <a:pt x="0" y="11386"/>
                  <a:pt x="0" y="11249"/>
                </a:cubicBezTo>
                <a:cubicBezTo>
                  <a:pt x="0" y="11186"/>
                  <a:pt x="14" y="11150"/>
                  <a:pt x="43" y="11134"/>
                </a:cubicBezTo>
                <a:lnTo>
                  <a:pt x="4879" y="425"/>
                </a:lnTo>
                <a:cubicBezTo>
                  <a:pt x="4942" y="302"/>
                  <a:pt x="5068" y="202"/>
                  <a:pt x="5261" y="120"/>
                </a:cubicBezTo>
                <a:cubicBezTo>
                  <a:pt x="5454" y="41"/>
                  <a:pt x="5672" y="0"/>
                  <a:pt x="5923" y="0"/>
                </a:cubicBezTo>
                <a:lnTo>
                  <a:pt x="13875" y="0"/>
                </a:lnTo>
                <a:cubicBezTo>
                  <a:pt x="14155" y="0"/>
                  <a:pt x="14397" y="53"/>
                  <a:pt x="14604" y="154"/>
                </a:cubicBezTo>
                <a:cubicBezTo>
                  <a:pt x="14812" y="257"/>
                  <a:pt x="14919" y="386"/>
                  <a:pt x="14919" y="540"/>
                </a:cubicBezTo>
                <a:cubicBezTo>
                  <a:pt x="14919" y="586"/>
                  <a:pt x="14909" y="624"/>
                  <a:pt x="14894" y="653"/>
                </a:cubicBezTo>
                <a:cubicBezTo>
                  <a:pt x="14880" y="686"/>
                  <a:pt x="14856" y="730"/>
                  <a:pt x="14822" y="780"/>
                </a:cubicBezTo>
                <a:lnTo>
                  <a:pt x="10662" y="6802"/>
                </a:lnTo>
                <a:cubicBezTo>
                  <a:pt x="10846" y="6770"/>
                  <a:pt x="11208" y="6720"/>
                  <a:pt x="11749" y="6648"/>
                </a:cubicBezTo>
                <a:cubicBezTo>
                  <a:pt x="12290" y="6574"/>
                  <a:pt x="12914" y="6492"/>
                  <a:pt x="13619" y="6398"/>
                </a:cubicBezTo>
                <a:cubicBezTo>
                  <a:pt x="14329" y="6307"/>
                  <a:pt x="15063" y="6206"/>
                  <a:pt x="15822" y="6096"/>
                </a:cubicBezTo>
                <a:cubicBezTo>
                  <a:pt x="16576" y="5983"/>
                  <a:pt x="17291" y="5885"/>
                  <a:pt x="17972" y="5801"/>
                </a:cubicBezTo>
                <a:cubicBezTo>
                  <a:pt x="18648" y="5719"/>
                  <a:pt x="19228" y="5647"/>
                  <a:pt x="19706" y="5590"/>
                </a:cubicBezTo>
                <a:cubicBezTo>
                  <a:pt x="20180" y="5534"/>
                  <a:pt x="20465" y="5503"/>
                  <a:pt x="20561" y="5503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10" name="Online Media 9" descr="Blake Webber ROBOT VOICE OVER COMPILATION&quot;HOSTILE TAKEOVER!!''">
            <a:hlinkClick r:id="" action="ppaction://media"/>
            <a:extLst>
              <a:ext uri="{FF2B5EF4-FFF2-40B4-BE49-F238E27FC236}">
                <a16:creationId xmlns:a16="http://schemas.microsoft.com/office/drawing/2014/main" id="{3A017C69-6E62-3A4D-A06A-DAB91CF60A4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119505" y="2425665"/>
            <a:ext cx="4147868" cy="2333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BC362-7067-3849-8866-B5E92D60E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269" y="1850436"/>
            <a:ext cx="4065673" cy="40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55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84710" y="4629152"/>
            <a:ext cx="9216629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flipV="1">
            <a:off x="1468052" y="4629146"/>
            <a:ext cx="9248757" cy="2203721"/>
          </a:xfrm>
          <a:prstGeom prst="triangle">
            <a:avLst>
              <a:gd name="adj" fmla="val 50299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82331" y="3471860"/>
            <a:ext cx="922614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1475191" y="3471863"/>
            <a:ext cx="9226148" cy="2070595"/>
          </a:xfrm>
          <a:prstGeom prst="triangle">
            <a:avLst>
              <a:gd name="adj" fmla="val 50301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4711" y="2314578"/>
            <a:ext cx="921662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flipV="1">
            <a:off x="1488281" y="2314576"/>
            <a:ext cx="9215438" cy="191452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85900" y="1157290"/>
            <a:ext cx="9215439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flipV="1">
            <a:off x="1488281" y="1157288"/>
            <a:ext cx="9215438" cy="191452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85901" y="0"/>
            <a:ext cx="9215438" cy="1157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flipV="1">
            <a:off x="1485901" y="-2"/>
            <a:ext cx="9215438" cy="191452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20256487">
            <a:off x="5653469" y="1355333"/>
            <a:ext cx="3745754" cy="918806"/>
            <a:chOff x="5687542" y="1658650"/>
            <a:chExt cx="3745754" cy="918806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5687542" y="1965044"/>
              <a:ext cx="3745754" cy="61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resolve ambiguous pronouns by applying “common sense reasoning” to their surrounding context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5813778" y="1658650"/>
              <a:ext cx="3126532" cy="41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Winograd Schema Challenge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256487">
            <a:off x="5724652" y="2429866"/>
            <a:ext cx="3831159" cy="1369755"/>
            <a:chOff x="5639804" y="1698041"/>
            <a:chExt cx="3190568" cy="1248094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639804" y="2056724"/>
              <a:ext cx="3126532" cy="889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This "test" currently exists in the form of CAPTCHAs — those annoying anti-spam procedures.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5703840" y="1698041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Raleway" panose="020B0503030101060003" pitchFamily="34" charset="0"/>
                </a:rPr>
                <a:t>The Reverse Turing Test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20256487">
            <a:off x="5779498" y="3617285"/>
            <a:ext cx="3476580" cy="1231074"/>
            <a:chOff x="5711116" y="1570600"/>
            <a:chExt cx="3476580" cy="1231074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711116" y="1912263"/>
              <a:ext cx="3476580" cy="889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Programs watch any TV program or YouTube video and answer questions about its content — “Why did Ginny kiss Harry Potter?”</a:t>
              </a: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5851885" y="1570600"/>
              <a:ext cx="3126532" cy="49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Raleway" panose="020B0503030101060003" pitchFamily="34" charset="0"/>
                </a:rPr>
                <a:t>The Marcus Test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 rot="19781862">
            <a:off x="5603540" y="4854717"/>
            <a:ext cx="3781272" cy="1257176"/>
            <a:chOff x="5813031" y="1652913"/>
            <a:chExt cx="4079690" cy="1257176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 rot="277119">
              <a:off x="5813031" y="2020678"/>
              <a:ext cx="4079690" cy="889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</a:rPr>
                <a:t>LAPD’ in Blade Runners 2019 tests individuals respiration, heart rate, blushing and eye movement in response to emotionally provocative questions.</a:t>
              </a: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 rot="226825">
              <a:off x="6057494" y="1652913"/>
              <a:ext cx="3126532" cy="497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Raleway" panose="020B0503030101060003" pitchFamily="34" charset="0"/>
                </a:rPr>
                <a:t>The Voight-</a:t>
              </a:r>
              <a:r>
                <a:rPr lang="en-US" sz="2000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Kampff</a:t>
              </a:r>
              <a:r>
                <a:rPr lang="en-US" sz="2000" dirty="0">
                  <a:solidFill>
                    <a:schemeClr val="bg1"/>
                  </a:solidFill>
                  <a:latin typeface="Raleway" panose="020B0503030101060003" pitchFamily="34" charset="0"/>
                </a:rPr>
                <a:t> test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01" y="1315541"/>
            <a:ext cx="60960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27" y="5249647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27" y="2913783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72" y="4111358"/>
            <a:ext cx="609600" cy="609600"/>
          </a:xfrm>
          <a:prstGeom prst="rect">
            <a:avLst/>
          </a:prstGeom>
        </p:spPr>
      </p:pic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4558965" y="54563"/>
            <a:ext cx="3126532" cy="10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</a:rPr>
              <a:t>The Turing Test</a:t>
            </a:r>
            <a:b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</a:rPr>
              <a:t>mproved, Modified, or Replaced?</a:t>
            </a:r>
            <a:endParaRPr lang="en-US" sz="18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3" name="AutoShape 58">
            <a:extLst>
              <a:ext uri="{FF2B5EF4-FFF2-40B4-BE49-F238E27FC236}">
                <a16:creationId xmlns:a16="http://schemas.microsoft.com/office/drawing/2014/main" id="{D1A8A61F-9F0F-304F-8CBB-1FC1D6B1FBA7}"/>
              </a:ext>
            </a:extLst>
          </p:cNvPr>
          <p:cNvSpPr>
            <a:spLocks/>
          </p:cNvSpPr>
          <p:nvPr/>
        </p:nvSpPr>
        <p:spPr bwMode="auto">
          <a:xfrm>
            <a:off x="4761575" y="1772504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6"/>
                  <a:pt x="21336" y="314"/>
                </a:cubicBezTo>
                <a:cubicBezTo>
                  <a:pt x="21512" y="529"/>
                  <a:pt x="21600" y="781"/>
                  <a:pt x="21600" y="1069"/>
                </a:cubicBezTo>
                <a:lnTo>
                  <a:pt x="21600" y="4118"/>
                </a:lnTo>
                <a:cubicBezTo>
                  <a:pt x="21600" y="4412"/>
                  <a:pt x="21512" y="4661"/>
                  <a:pt x="21336" y="4873"/>
                </a:cubicBezTo>
                <a:cubicBezTo>
                  <a:pt x="21162" y="5084"/>
                  <a:pt x="20944" y="5190"/>
                  <a:pt x="20684" y="5190"/>
                </a:cubicBezTo>
                <a:lnTo>
                  <a:pt x="891" y="5190"/>
                </a:lnTo>
                <a:cubicBezTo>
                  <a:pt x="646" y="5190"/>
                  <a:pt x="438" y="5084"/>
                  <a:pt x="262" y="4873"/>
                </a:cubicBezTo>
                <a:cubicBezTo>
                  <a:pt x="88" y="4661"/>
                  <a:pt x="0" y="4412"/>
                  <a:pt x="0" y="4118"/>
                </a:cubicBezTo>
                <a:lnTo>
                  <a:pt x="0" y="1069"/>
                </a:lnTo>
                <a:cubicBezTo>
                  <a:pt x="0" y="781"/>
                  <a:pt x="88" y="529"/>
                  <a:pt x="262" y="314"/>
                </a:cubicBezTo>
                <a:cubicBezTo>
                  <a:pt x="438" y="106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6" y="8527"/>
                </a:cubicBezTo>
                <a:cubicBezTo>
                  <a:pt x="21512" y="8741"/>
                  <a:pt x="21600" y="8988"/>
                  <a:pt x="21600" y="9267"/>
                </a:cubicBezTo>
                <a:lnTo>
                  <a:pt x="21600" y="12292"/>
                </a:lnTo>
                <a:cubicBezTo>
                  <a:pt x="21600" y="12598"/>
                  <a:pt x="21512" y="12859"/>
                  <a:pt x="21336" y="13071"/>
                </a:cubicBezTo>
                <a:cubicBezTo>
                  <a:pt x="21162" y="13282"/>
                  <a:pt x="20944" y="13388"/>
                  <a:pt x="20684" y="13388"/>
                </a:cubicBezTo>
                <a:lnTo>
                  <a:pt x="891" y="13388"/>
                </a:lnTo>
                <a:cubicBezTo>
                  <a:pt x="646" y="13388"/>
                  <a:pt x="438" y="13282"/>
                  <a:pt x="262" y="13071"/>
                </a:cubicBezTo>
                <a:cubicBezTo>
                  <a:pt x="88" y="12859"/>
                  <a:pt x="0" y="12598"/>
                  <a:pt x="0" y="12292"/>
                </a:cubicBezTo>
                <a:lnTo>
                  <a:pt x="0" y="9267"/>
                </a:lnTo>
                <a:cubicBezTo>
                  <a:pt x="0" y="8976"/>
                  <a:pt x="88" y="8729"/>
                  <a:pt x="262" y="8521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6"/>
                  <a:pt x="21336" y="16724"/>
                </a:cubicBezTo>
                <a:cubicBezTo>
                  <a:pt x="21512" y="16939"/>
                  <a:pt x="21600" y="17188"/>
                  <a:pt x="21600" y="17479"/>
                </a:cubicBezTo>
                <a:lnTo>
                  <a:pt x="21600" y="20528"/>
                </a:lnTo>
                <a:cubicBezTo>
                  <a:pt x="21600" y="20822"/>
                  <a:pt x="21512" y="21071"/>
                  <a:pt x="21336" y="21283"/>
                </a:cubicBezTo>
                <a:cubicBezTo>
                  <a:pt x="21162" y="21491"/>
                  <a:pt x="20944" y="21600"/>
                  <a:pt x="20684" y="21600"/>
                </a:cubicBezTo>
                <a:lnTo>
                  <a:pt x="891" y="21600"/>
                </a:lnTo>
                <a:cubicBezTo>
                  <a:pt x="646" y="21600"/>
                  <a:pt x="438" y="21491"/>
                  <a:pt x="262" y="21283"/>
                </a:cubicBezTo>
                <a:cubicBezTo>
                  <a:pt x="88" y="21071"/>
                  <a:pt x="0" y="20822"/>
                  <a:pt x="0" y="20528"/>
                </a:cubicBezTo>
                <a:lnTo>
                  <a:pt x="0" y="17479"/>
                </a:lnTo>
                <a:cubicBezTo>
                  <a:pt x="0" y="17188"/>
                  <a:pt x="88" y="16939"/>
                  <a:pt x="262" y="16724"/>
                </a:cubicBezTo>
                <a:cubicBezTo>
                  <a:pt x="438" y="16516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1" y="9704"/>
                </a:lnTo>
                <a:lnTo>
                  <a:pt x="8811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7"/>
                </a:moveTo>
                <a:lnTo>
                  <a:pt x="12410" y="17917"/>
                </a:lnTo>
                <a:lnTo>
                  <a:pt x="12410" y="20067"/>
                </a:lnTo>
                <a:lnTo>
                  <a:pt x="20520" y="20067"/>
                </a:lnTo>
                <a:lnTo>
                  <a:pt x="20520" y="17917"/>
                </a:lnTo>
                <a:close/>
                <a:moveTo>
                  <a:pt x="20520" y="1533"/>
                </a:moveTo>
                <a:lnTo>
                  <a:pt x="16004" y="1533"/>
                </a:lnTo>
                <a:lnTo>
                  <a:pt x="16004" y="3683"/>
                </a:lnTo>
                <a:lnTo>
                  <a:pt x="20520" y="3683"/>
                </a:lnTo>
                <a:lnTo>
                  <a:pt x="20520" y="1533"/>
                </a:lnTo>
                <a:close/>
                <a:moveTo>
                  <a:pt x="20520" y="1533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FBFB1-A395-C847-A19D-F5BD95FF4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46625">
            <a:off x="8506093" y="1605096"/>
            <a:ext cx="2501022" cy="13474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1B93CEA-6AE3-DB40-996F-F388D046F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39259">
            <a:off x="7062741" y="673253"/>
            <a:ext cx="4261353" cy="1077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09DC93-E65B-7743-B387-16F57EE54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4814">
            <a:off x="8206491" y="2653783"/>
            <a:ext cx="3513324" cy="1756662"/>
          </a:xfrm>
          <a:prstGeom prst="rect">
            <a:avLst/>
          </a:prstGeom>
        </p:spPr>
      </p:pic>
      <p:pic>
        <p:nvPicPr>
          <p:cNvPr id="37" name="Picture 36" descr="A picture containing table, wall, indoor, laptop&#10;&#10;Description automatically generated">
            <a:extLst>
              <a:ext uri="{FF2B5EF4-FFF2-40B4-BE49-F238E27FC236}">
                <a16:creationId xmlns:a16="http://schemas.microsoft.com/office/drawing/2014/main" id="{8BD86D5F-AA9C-5149-AD0A-8F2A9CB12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9338">
            <a:off x="7593486" y="4268678"/>
            <a:ext cx="3037986" cy="1354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67EA3D-3465-8B46-85A2-AA46670D8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8939" y="-14118"/>
            <a:ext cx="546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0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9" grpId="0" animBg="1"/>
      <p:bldP spid="7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So </a:t>
            </a:r>
            <a:r>
              <a:rPr lang="en-US" sz="3600" dirty="0" err="1"/>
              <a:t>Fwiends</a:t>
            </a:r>
            <a:r>
              <a:rPr lang="en-US" sz="3600" dirty="0"/>
              <a:t>. Remember.</a:t>
            </a:r>
          </a:p>
          <a:p>
            <a:pPr algn="ctr"/>
            <a:r>
              <a:rPr lang="en-US" sz="2400" dirty="0"/>
              <a:t>The point of all this isn't necessarily to create a successor </a:t>
            </a:r>
          </a:p>
          <a:p>
            <a:pPr algn="ctr"/>
            <a:r>
              <a:rPr lang="en-US" sz="2400" dirty="0"/>
              <a:t>to the Turing Test, but rather a set of tests. </a:t>
            </a:r>
          </a:p>
          <a:p>
            <a:pPr algn="ctr"/>
            <a:r>
              <a:rPr lang="en-US" sz="3600" dirty="0"/>
              <a:t>Call it the Turing Olympics. </a:t>
            </a:r>
          </a:p>
          <a:p>
            <a:pPr algn="ctr"/>
            <a:r>
              <a:rPr lang="en-US" sz="2400" dirty="0"/>
              <a:t>By confronting an AI with a diverse set of challenges, </a:t>
            </a:r>
          </a:p>
          <a:p>
            <a:pPr algn="ctr"/>
            <a:r>
              <a:rPr lang="en-US" sz="2400" dirty="0"/>
              <a:t>We, the judges, can stand a far better chance of distinguishing </a:t>
            </a:r>
          </a:p>
          <a:p>
            <a:pPr algn="ctr"/>
            <a:r>
              <a:rPr lang="en-US" sz="2400" dirty="0"/>
              <a:t>bot from human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6D90A9-22BF-854B-BC4F-C3760F16EDAE}"/>
              </a:ext>
            </a:extLst>
          </p:cNvPr>
          <p:cNvSpPr/>
          <p:nvPr/>
        </p:nvSpPr>
        <p:spPr>
          <a:xfrm>
            <a:off x="4104409" y="4973783"/>
            <a:ext cx="3983182" cy="160446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Or Human From Bot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790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And Hopefully</a:t>
            </a:r>
          </a:p>
          <a:p>
            <a:pPr algn="ctr"/>
            <a:r>
              <a:rPr lang="en-US" sz="3600" dirty="0"/>
              <a:t>Someday </a:t>
            </a:r>
          </a:p>
          <a:p>
            <a:pPr algn="ctr"/>
            <a:r>
              <a:rPr lang="en-US" sz="3600" dirty="0"/>
              <a:t>This Will The New Goal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F76DA-DF38-A143-97F8-87891B76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5" y="-858982"/>
            <a:ext cx="5569949" cy="78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827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B9BF-6257-4B41-9F26-EF90881F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01" y="0"/>
            <a:ext cx="590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271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3B9BF-6257-4B41-9F26-EF90881F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01" y="0"/>
            <a:ext cx="590479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8A6648-13E4-5D4C-9AD8-E1D61D01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39" y="0"/>
            <a:ext cx="783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905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6D6EC-0FD2-5841-9C74-4D9B6F98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10" y="0"/>
            <a:ext cx="4954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861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51D2A-57D9-4C44-8A32-F2BCF148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98" y="0"/>
            <a:ext cx="4795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73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BUT </a:t>
            </a:r>
          </a:p>
          <a:p>
            <a:pPr algn="ctr"/>
            <a:r>
              <a:rPr lang="en-US" sz="2400" dirty="0"/>
              <a:t>Sometimes</a:t>
            </a:r>
          </a:p>
        </p:txBody>
      </p:sp>
    </p:spTree>
    <p:extLst>
      <p:ext uri="{BB962C8B-B14F-4D97-AF65-F5344CB8AC3E}">
        <p14:creationId xmlns:p14="http://schemas.microsoft.com/office/powerpoint/2010/main" val="17283808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12243</TotalTime>
  <Words>3014</Words>
  <Application>Microsoft Macintosh PowerPoint</Application>
  <PresentationFormat>Widescreen</PresentationFormat>
  <Paragraphs>252</Paragraphs>
  <Slides>46</Slides>
  <Notes>17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74</cp:revision>
  <dcterms:created xsi:type="dcterms:W3CDTF">2019-09-29T13:53:43Z</dcterms:created>
  <dcterms:modified xsi:type="dcterms:W3CDTF">2019-10-08T05:05:12Z</dcterms:modified>
</cp:coreProperties>
</file>